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66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4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516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71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34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165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579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57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4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2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FD11-CEA1-4716-87D6-901FA7F26334}" type="datetimeFigureOut">
              <a:rPr lang="es-ES" smtClean="0"/>
              <a:t>02/09/2020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6114-A06E-4D32-83C4-7D435A4BB0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2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0.emf"/><Relationship Id="rId4" Type="http://schemas.openxmlformats.org/officeDocument/2006/relationships/image" Target="../media/image7.e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1" y="0"/>
            <a:ext cx="9130513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9130512" y="0"/>
            <a:ext cx="3061488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912539"/>
              </p:ext>
            </p:extLst>
          </p:nvPr>
        </p:nvGraphicFramePr>
        <p:xfrm>
          <a:off x="9249175" y="947057"/>
          <a:ext cx="2824163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orelDRAW" r:id="rId3" imgW="2687400" imgH="4209840" progId="CorelDRAW.Graphic.12">
                  <p:embed/>
                </p:oleObj>
              </mc:Choice>
              <mc:Fallback>
                <p:oleObj name="CorelDRAW" r:id="rId3" imgW="2687400" imgH="420984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49175" y="947057"/>
                        <a:ext cx="2824163" cy="443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328611"/>
              </p:ext>
            </p:extLst>
          </p:nvPr>
        </p:nvGraphicFramePr>
        <p:xfrm>
          <a:off x="756450" y="200025"/>
          <a:ext cx="8374062" cy="665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CorelDRAW" r:id="rId5" imgW="8374793" imgH="6657590" progId="CorelDRAW.Graphic.12">
                  <p:embed/>
                </p:oleObj>
              </mc:Choice>
              <mc:Fallback>
                <p:oleObj name="CorelDRAW" r:id="rId5" imgW="8374793" imgH="665759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6450" y="200025"/>
                        <a:ext cx="8374062" cy="665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8 Rectángulo"/>
          <p:cNvSpPr/>
          <p:nvPr/>
        </p:nvSpPr>
        <p:spPr>
          <a:xfrm>
            <a:off x="-21654" y="-531586"/>
            <a:ext cx="12213654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Regiones de Tamaulipas y Municipios del Valle de San Fernando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6858000"/>
            <a:ext cx="12192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Comisión Estatal del Agua de Tamaulipas</a:t>
            </a:r>
          </a:p>
        </p:txBody>
      </p:sp>
    </p:spTree>
    <p:extLst>
      <p:ext uri="{BB962C8B-B14F-4D97-AF65-F5344CB8AC3E}">
        <p14:creationId xmlns:p14="http://schemas.microsoft.com/office/powerpoint/2010/main" val="337594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3361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225473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:\Users\Manuel Pérez Aguirre\Desktop\Imagen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411326" cy="69078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/>
          <p:cNvSpPr/>
          <p:nvPr/>
        </p:nvSpPr>
        <p:spPr>
          <a:xfrm>
            <a:off x="0" y="6858000"/>
            <a:ext cx="10336119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378044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634559"/>
              </p:ext>
            </p:extLst>
          </p:nvPr>
        </p:nvGraphicFramePr>
        <p:xfrm>
          <a:off x="0" y="0"/>
          <a:ext cx="973542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CorelDRAW" r:id="rId3" imgW="10368828" imgH="7303829" progId="CorelDRAW.Graphic.12">
                  <p:embed/>
                </p:oleObj>
              </mc:Choice>
              <mc:Fallback>
                <p:oleObj name="CorelDRAW" r:id="rId3" imgW="10368828" imgH="7303829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73542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8 Rectángulo"/>
          <p:cNvSpPr/>
          <p:nvPr/>
        </p:nvSpPr>
        <p:spPr>
          <a:xfrm>
            <a:off x="-21654" y="-531586"/>
            <a:ext cx="975708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Rutas de migrantes en 2011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6858000"/>
            <a:ext cx="9735427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</a:t>
            </a:r>
            <a:r>
              <a:rPr lang="es-ES" sz="1600" i="1" dirty="0">
                <a:solidFill>
                  <a:schemeClr val="tx1"/>
                </a:solidFill>
              </a:rPr>
              <a:t>El Universal </a:t>
            </a:r>
            <a:r>
              <a:rPr lang="es-ES" sz="1600" dirty="0">
                <a:solidFill>
                  <a:schemeClr val="tx1"/>
                </a:solidFill>
              </a:rPr>
              <a:t>con información de CNDH</a:t>
            </a:r>
            <a:endParaRPr lang="es-ES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9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2" y="1397000"/>
          <a:ext cx="9143996" cy="71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1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2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del ecuatoriano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Versión 3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Sobreviviente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‘El </a:t>
                      </a:r>
                      <a:r>
                        <a:rPr lang="es-MX" sz="1400" dirty="0" err="1">
                          <a:solidFill>
                            <a:schemeClr val="tx1"/>
                          </a:solidFill>
                        </a:rPr>
                        <a:t>Wache</a:t>
                      </a: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Fecha del secuestro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20 de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abril y 20 de agosto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Fecha de ejecución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migrantes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73-74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Camionetas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perpetradores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9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7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Suerte de los choferes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Golpeados y secuestrados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Petición de rescate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Oferta de unirse a los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Migrantes que aceptaron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la oferta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Tres: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guatemalteco, hondureño y salvadoreño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Sobrevivientes potenciales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Embarazada y niña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Número de estaciones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utilizadas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Huida conjunta de ecuatoriano</a:t>
                      </a:r>
                      <a:r>
                        <a:rPr lang="es-MX" sz="1400" baseline="0" dirty="0">
                          <a:solidFill>
                            <a:schemeClr val="tx1"/>
                          </a:solidFill>
                        </a:rPr>
                        <a:t> y hondureño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Camionetas persiguiendo durante la huida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8 Rectángulo"/>
          <p:cNvSpPr/>
          <p:nvPr/>
        </p:nvSpPr>
        <p:spPr>
          <a:xfrm>
            <a:off x="1502346" y="881190"/>
            <a:ext cx="9165652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Versiones de la masacre de 72 migrantes en San Fernando (2010)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4000" y="8541568"/>
            <a:ext cx="9144000" cy="5315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Expediente de la CNDH sobre San Fernando, </a:t>
            </a:r>
            <a:r>
              <a:rPr lang="es-MX" sz="1600" dirty="0">
                <a:solidFill>
                  <a:schemeClr val="tx1"/>
                </a:solidFill>
              </a:rPr>
              <a:t>Declaración del sobreviviente ecuatoriano a Gama TV y </a:t>
            </a:r>
            <a:r>
              <a:rPr lang="es-MX" sz="1600" dirty="0" err="1">
                <a:solidFill>
                  <a:schemeClr val="tx1"/>
                </a:solidFill>
              </a:rPr>
              <a:t>Turati</a:t>
            </a:r>
            <a:r>
              <a:rPr lang="es-MX" sz="1600" dirty="0">
                <a:solidFill>
                  <a:schemeClr val="tx1"/>
                </a:solidFill>
              </a:rPr>
              <a:t>, Marcela, “La matanza de San Fernando: inconsistencias y falsedades”, </a:t>
            </a:r>
            <a:r>
              <a:rPr lang="es-MX" sz="1600" i="1" dirty="0">
                <a:solidFill>
                  <a:schemeClr val="tx1"/>
                </a:solidFill>
              </a:rPr>
              <a:t>Proceso</a:t>
            </a:r>
            <a:r>
              <a:rPr lang="es-MX" sz="1600" dirty="0">
                <a:solidFill>
                  <a:schemeClr val="tx1"/>
                </a:solidFill>
              </a:rPr>
              <a:t>, 23 de mayo de 2015.</a:t>
            </a:r>
            <a:endParaRPr lang="es-E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0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03029"/>
              </p:ext>
            </p:extLst>
          </p:nvPr>
        </p:nvGraphicFramePr>
        <p:xfrm>
          <a:off x="0" y="0"/>
          <a:ext cx="10039350" cy="639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CorelDRAW" r:id="rId3" imgW="10038632" imgH="6392651" progId="CorelDRAW.Graphic.12">
                  <p:embed/>
                </p:oleObj>
              </mc:Choice>
              <mc:Fallback>
                <p:oleObj name="CorelDRAW" r:id="rId3" imgW="10038632" imgH="6392651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0039350" cy="6392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8 Rectángulo"/>
          <p:cNvSpPr/>
          <p:nvPr/>
        </p:nvSpPr>
        <p:spPr>
          <a:xfrm>
            <a:off x="0" y="-531586"/>
            <a:ext cx="10039350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Territorios de las organizaciones criminales en México, 2011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6924449"/>
            <a:ext cx="10039350" cy="583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</a:t>
            </a:r>
            <a:r>
              <a:rPr lang="es-ES" sz="1600" dirty="0" err="1">
                <a:solidFill>
                  <a:schemeClr val="tx1"/>
                </a:solidFill>
              </a:rPr>
              <a:t>Stratfor</a:t>
            </a:r>
            <a:r>
              <a:rPr lang="es-ES" sz="1600" dirty="0">
                <a:solidFill>
                  <a:schemeClr val="tx1"/>
                </a:solidFill>
              </a:rPr>
              <a:t>, “</a:t>
            </a:r>
            <a:r>
              <a:rPr lang="es-ES" sz="1600" dirty="0" err="1">
                <a:solidFill>
                  <a:schemeClr val="tx1"/>
                </a:solidFill>
              </a:rPr>
              <a:t>Mexico’s</a:t>
            </a:r>
            <a:r>
              <a:rPr lang="es-ES" sz="1600" dirty="0">
                <a:solidFill>
                  <a:schemeClr val="tx1"/>
                </a:solidFill>
              </a:rPr>
              <a:t> </a:t>
            </a:r>
            <a:r>
              <a:rPr lang="es-ES" sz="1600" dirty="0" err="1">
                <a:solidFill>
                  <a:schemeClr val="tx1"/>
                </a:solidFill>
              </a:rPr>
              <a:t>Areas</a:t>
            </a:r>
            <a:r>
              <a:rPr lang="es-ES" sz="1600" dirty="0">
                <a:solidFill>
                  <a:schemeClr val="tx1"/>
                </a:solidFill>
              </a:rPr>
              <a:t> of Cartel </a:t>
            </a:r>
            <a:r>
              <a:rPr lang="es-ES" sz="1600" dirty="0" err="1">
                <a:solidFill>
                  <a:schemeClr val="tx1"/>
                </a:solidFill>
              </a:rPr>
              <a:t>Influence</a:t>
            </a:r>
            <a:r>
              <a:rPr lang="es-ES" sz="1600" dirty="0">
                <a:solidFill>
                  <a:schemeClr val="tx1"/>
                </a:solidFill>
              </a:rPr>
              <a:t>”, 28 de octubre de 2011</a:t>
            </a:r>
          </a:p>
        </p:txBody>
      </p:sp>
    </p:spTree>
    <p:extLst>
      <p:ext uri="{BB962C8B-B14F-4D97-AF65-F5344CB8AC3E}">
        <p14:creationId xmlns:p14="http://schemas.microsoft.com/office/powerpoint/2010/main" val="2546678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>
            <a:grpSpLocks noChangeAspect="1"/>
          </p:cNvGrpSpPr>
          <p:nvPr/>
        </p:nvGrpSpPr>
        <p:grpSpPr>
          <a:xfrm>
            <a:off x="168440" y="259102"/>
            <a:ext cx="9245063" cy="8312972"/>
            <a:chOff x="2401693" y="-838488"/>
            <a:chExt cx="7404182" cy="6657686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194653"/>
                </p:ext>
              </p:extLst>
            </p:nvPr>
          </p:nvGraphicFramePr>
          <p:xfrm>
            <a:off x="2401693" y="-838392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4" name="CorelDRAW" r:id="rId3" imgW="7387610" imgH="6657590" progId="CorelDRAW.Graphic.12">
                    <p:embed/>
                  </p:oleObj>
                </mc:Choice>
                <mc:Fallback>
                  <p:oleObj name="CorelDRAW" r:id="rId3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1693" y="-838392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3920371"/>
                </p:ext>
              </p:extLst>
            </p:nvPr>
          </p:nvGraphicFramePr>
          <p:xfrm>
            <a:off x="6103630" y="-838488"/>
            <a:ext cx="3694113" cy="3328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5" name="CorelDRAW" r:id="rId5" imgW="7387610" imgH="6657590" progId="CorelDRAW.Graphic.12">
                    <p:embed/>
                  </p:oleObj>
                </mc:Choice>
                <mc:Fallback>
                  <p:oleObj name="CorelDRAW" r:id="rId5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103630" y="-838488"/>
                          <a:ext cx="3694113" cy="33289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9003871"/>
                </p:ext>
              </p:extLst>
            </p:nvPr>
          </p:nvGraphicFramePr>
          <p:xfrm>
            <a:off x="2409825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6" name="CorelDRAW" r:id="rId7" imgW="7387610" imgH="6657590" progId="CorelDRAW.Graphic.12">
                    <p:embed/>
                  </p:oleObj>
                </mc:Choice>
                <mc:Fallback>
                  <p:oleObj name="CorelDRAW" r:id="rId7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9825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23897959"/>
                </p:ext>
              </p:extLst>
            </p:nvPr>
          </p:nvGraphicFramePr>
          <p:xfrm>
            <a:off x="6112070" y="2490403"/>
            <a:ext cx="3693805" cy="33287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CorelDRAW" r:id="rId9" imgW="7387610" imgH="6657590" progId="CorelDRAW.Graphic.12">
                    <p:embed/>
                  </p:oleObj>
                </mc:Choice>
                <mc:Fallback>
                  <p:oleObj name="CorelDRAW" r:id="rId9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112070" y="2490403"/>
                          <a:ext cx="3693805" cy="332879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Tasas de homicidios en Tamaulipas por región (2009-2012)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-86100" y="8572074"/>
            <a:ext cx="9499604" cy="2592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281025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192504" y="216569"/>
            <a:ext cx="9224109" cy="8312400"/>
            <a:chOff x="2401887" y="100012"/>
            <a:chExt cx="14776451" cy="13315950"/>
          </a:xfrm>
        </p:grpSpPr>
        <p:graphicFrame>
          <p:nvGraphicFramePr>
            <p:cNvPr id="6" name="Objeto 5"/>
            <p:cNvGraphicFramePr>
              <a:graphicFrameLocks noChangeAspect="1"/>
            </p:cNvGraphicFramePr>
            <p:nvPr/>
          </p:nvGraphicFramePr>
          <p:xfrm>
            <a:off x="2401888" y="100013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0" name="CorelDRAW" r:id="rId3" imgW="7387610" imgH="6657590" progId="CorelDRAW.Graphic.12">
                    <p:embed/>
                  </p:oleObj>
                </mc:Choice>
                <mc:Fallback>
                  <p:oleObj name="CorelDRAW" r:id="rId3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401888" y="100013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to 6"/>
            <p:cNvGraphicFramePr>
              <a:graphicFrameLocks noChangeAspect="1"/>
            </p:cNvGraphicFramePr>
            <p:nvPr/>
          </p:nvGraphicFramePr>
          <p:xfrm>
            <a:off x="9790113" y="100012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CorelDRAW" r:id="rId5" imgW="7387610" imgH="6657590" progId="CorelDRAW.Graphic.12">
                    <p:embed/>
                  </p:oleObj>
                </mc:Choice>
                <mc:Fallback>
                  <p:oleObj name="CorelDRAW" r:id="rId5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790113" y="100012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to 7"/>
            <p:cNvGraphicFramePr>
              <a:graphicFrameLocks noChangeAspect="1"/>
            </p:cNvGraphicFramePr>
            <p:nvPr/>
          </p:nvGraphicFramePr>
          <p:xfrm>
            <a:off x="2401887" y="6757987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2" name="CorelDRAW" r:id="rId7" imgW="7387610" imgH="6657590" progId="CorelDRAW.Graphic.12">
                    <p:embed/>
                  </p:oleObj>
                </mc:Choice>
                <mc:Fallback>
                  <p:oleObj name="CorelDRAW" r:id="rId7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401887" y="6757987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to 8"/>
            <p:cNvGraphicFramePr>
              <a:graphicFrameLocks noChangeAspect="1"/>
            </p:cNvGraphicFramePr>
            <p:nvPr/>
          </p:nvGraphicFramePr>
          <p:xfrm>
            <a:off x="9790113" y="6757986"/>
            <a:ext cx="7388225" cy="665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CorelDRAW" r:id="rId9" imgW="7387610" imgH="6657590" progId="CorelDRAW.Graphic.12">
                    <p:embed/>
                  </p:oleObj>
                </mc:Choice>
                <mc:Fallback>
                  <p:oleObj name="CorelDRAW" r:id="rId9" imgW="7387610" imgH="6657590" progId="CorelDRAW.Graphic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9790113" y="6757986"/>
                          <a:ext cx="7388225" cy="665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8 Rectángulo"/>
          <p:cNvSpPr/>
          <p:nvPr/>
        </p:nvSpPr>
        <p:spPr>
          <a:xfrm>
            <a:off x="-2" y="-531587"/>
            <a:ext cx="9403351" cy="53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</a:rPr>
              <a:t>Tasas de desaparecidos en Tamaulipas por región (2009-2012)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0" y="8479746"/>
            <a:ext cx="9416613" cy="543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600" dirty="0">
                <a:solidFill>
                  <a:schemeClr val="tx1"/>
                </a:solidFill>
              </a:rPr>
              <a:t>Fuente: Registro Nacional de Personas Extraviadas o Desaparecidas (RNPED), Instituto Nacional de Estadística y Geografía (INEGI), Comisión Estatal del Agua de Tamaulipas (CEAT).</a:t>
            </a:r>
          </a:p>
        </p:txBody>
      </p:sp>
    </p:spTree>
    <p:extLst>
      <p:ext uri="{BB962C8B-B14F-4D97-AF65-F5344CB8AC3E}">
        <p14:creationId xmlns:p14="http://schemas.microsoft.com/office/powerpoint/2010/main" val="327735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524002" y="1397000"/>
          <a:ext cx="9143996" cy="549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5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Versión 1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Versión 2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del ecuatoriano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Versión 3 del ecuatoriano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Sobreviviente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hondureño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‘El </a:t>
                      </a:r>
                      <a:r>
                        <a:rPr lang="es-MX" sz="1000" dirty="0" err="1">
                          <a:solidFill>
                            <a:schemeClr val="tx1"/>
                          </a:solidFill>
                        </a:rPr>
                        <a:t>Wache</a:t>
                      </a: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’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Fecha del secuestro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20 de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abril y 20 de agosto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21 de agosto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Agosto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Fecha de ejecución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22 de agosto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>
                          <a:solidFill>
                            <a:schemeClr val="tx1"/>
                          </a:solidFill>
                        </a:rPr>
                        <a:t>22 de agosto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Número de migrantes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73-74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Camionetas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Número de perpetradores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8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9 civiles fuertemente armados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7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Suerte de los choferes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Golpeados y secuestrados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Petición de rescate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Oferta de unirse a los Zetas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  <a:p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Migrantes que aceptaron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la oferta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Ninguno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Tres: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guatemalteco, hondureño y salvadoreño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Sobrevivientes potenciales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Embarazada y niña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Número de estaciones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utilizadas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Huida conjunta de ecuatoriano</a:t>
                      </a:r>
                      <a:r>
                        <a:rPr lang="es-MX" sz="1000" baseline="0" dirty="0">
                          <a:solidFill>
                            <a:schemeClr val="tx1"/>
                          </a:solidFill>
                        </a:rPr>
                        <a:t> y hondureño</a:t>
                      </a:r>
                      <a:endParaRPr lang="es-MX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Camionetas persiguiendo durante la huida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Sí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0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36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002C85AAC8954D85B69762B6A7FE7E" ma:contentTypeVersion="12" ma:contentTypeDescription="Create a new document." ma:contentTypeScope="" ma:versionID="486925466b24650111d723c31fe1ad43">
  <xsd:schema xmlns:xsd="http://www.w3.org/2001/XMLSchema" xmlns:xs="http://www.w3.org/2001/XMLSchema" xmlns:p="http://schemas.microsoft.com/office/2006/metadata/properties" xmlns:ns2="17461795-e92a-4e91-bbcf-4d985d41de94" xmlns:ns3="b9b6212f-9db0-4942-8466-4a359a1c547b" targetNamespace="http://schemas.microsoft.com/office/2006/metadata/properties" ma:root="true" ma:fieldsID="c4c68853c40f693e767c5b0fcbedc538" ns2:_="" ns3:_="">
    <xsd:import namespace="17461795-e92a-4e91-bbcf-4d985d41de94"/>
    <xsd:import namespace="b9b6212f-9db0-4942-8466-4a359a1c54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61795-e92a-4e91-bbcf-4d985d41d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b6212f-9db0-4942-8466-4a359a1c547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8A8ADF-C9D4-4865-8BA8-4F0292DDDE31}"/>
</file>

<file path=customXml/itemProps2.xml><?xml version="1.0" encoding="utf-8"?>
<ds:datastoreItem xmlns:ds="http://schemas.openxmlformats.org/officeDocument/2006/customXml" ds:itemID="{5475FEDC-D92C-4A34-80F9-8B68BFE63884}"/>
</file>

<file path=customXml/itemProps3.xml><?xml version="1.0" encoding="utf-8"?>
<ds:datastoreItem xmlns:ds="http://schemas.openxmlformats.org/officeDocument/2006/customXml" ds:itemID="{0D2E6CFD-ECC9-4FF0-91F0-40EE984A620A}"/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580</Words>
  <Application>Microsoft Office PowerPoint</Application>
  <PresentationFormat>Panorámica</PresentationFormat>
  <Paragraphs>180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Manuel Ernesto Pérez Aguirre</cp:lastModifiedBy>
  <cp:revision>14</cp:revision>
  <dcterms:created xsi:type="dcterms:W3CDTF">2016-10-03T03:35:18Z</dcterms:created>
  <dcterms:modified xsi:type="dcterms:W3CDTF">2020-09-02T11:22:06Z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0x01010020002C85AAC8954D85B69762B6A7FE7E</vt:lpwstr>
  </property>
</Properties>
</file>