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charts/chart5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58" r:id="rId6"/>
    <p:sldId id="265" r:id="rId7"/>
    <p:sldId id="266" r:id="rId8"/>
    <p:sldId id="269" r:id="rId9"/>
    <p:sldId id="270" r:id="rId10"/>
    <p:sldId id="260" r:id="rId11"/>
    <p:sldId id="262" r:id="rId12"/>
  </p:sldIdLst>
  <p:sldSz cx="12190413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116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ropbox\MASACRES\Datos\MP_Region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ropbox\MASACRES\Datos\MP_Region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ropbox\MASACRES\Datos\MP_Region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ropbox\MASACRES\Datos\MP_Entidad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ropbox\MASACRES\Datos\MP_Entidad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7"/>
          <c:order val="0"/>
          <c:tx>
            <c:strRef>
              <c:f>'TASAS HOMICIDIOS REGIONES'!$X$1</c:f>
              <c:strCache>
                <c:ptCount val="1"/>
                <c:pt idx="0">
                  <c:v>Nacional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cat>
            <c:numRef>
              <c:f>'TASAS HOMICIDIOS REGIONES'!$Q$2:$Q$26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'TASAS HOMICIDIOS REGIONES'!$X$2:$X$26</c:f>
              <c:numCache>
                <c:formatCode>0.00</c:formatCode>
                <c:ptCount val="25"/>
                <c:pt idx="0">
                  <c:v>17.84253949663411</c:v>
                </c:pt>
                <c:pt idx="1">
                  <c:v>18.620389049084459</c:v>
                </c:pt>
                <c:pt idx="2">
                  <c:v>20.425935399471591</c:v>
                </c:pt>
                <c:pt idx="3">
                  <c:v>19.746547815685844</c:v>
                </c:pt>
                <c:pt idx="4">
                  <c:v>19.495469795591106</c:v>
                </c:pt>
                <c:pt idx="5">
                  <c:v>17.130641656397898</c:v>
                </c:pt>
                <c:pt idx="6">
                  <c:v>15.915173485593026</c:v>
                </c:pt>
                <c:pt idx="7">
                  <c:v>14.873030198350582</c:v>
                </c:pt>
                <c:pt idx="8">
                  <c:v>14.980535505876647</c:v>
                </c:pt>
                <c:pt idx="9">
                  <c:v>13.43706644782389</c:v>
                </c:pt>
                <c:pt idx="10">
                  <c:v>11.014181571732429</c:v>
                </c:pt>
                <c:pt idx="11">
                  <c:v>10.550512942653258</c:v>
                </c:pt>
                <c:pt idx="12">
                  <c:v>10.348427279094418</c:v>
                </c:pt>
                <c:pt idx="13">
                  <c:v>10.347401463543356</c:v>
                </c:pt>
                <c:pt idx="14">
                  <c:v>9.569833275839791</c:v>
                </c:pt>
                <c:pt idx="15">
                  <c:v>9.6074709460433354</c:v>
                </c:pt>
                <c:pt idx="16">
                  <c:v>10.12168998367553</c:v>
                </c:pt>
                <c:pt idx="17">
                  <c:v>8.5867800502536298</c:v>
                </c:pt>
                <c:pt idx="18">
                  <c:v>13.5633744653042</c:v>
                </c:pt>
                <c:pt idx="19">
                  <c:v>19.177174392147585</c:v>
                </c:pt>
                <c:pt idx="20">
                  <c:v>22.928426012202724</c:v>
                </c:pt>
                <c:pt idx="21">
                  <c:v>24.224531469894504</c:v>
                </c:pt>
                <c:pt idx="22">
                  <c:v>23.115364299369812</c:v>
                </c:pt>
                <c:pt idx="23">
                  <c:v>20.530274842544994</c:v>
                </c:pt>
                <c:pt idx="24">
                  <c:v>17.812548220063537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300368296"/>
        <c:axId val="300373376"/>
      </c:barChart>
      <c:catAx>
        <c:axId val="300368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s-ES"/>
          </a:p>
        </c:txPr>
        <c:crossAx val="300373376"/>
        <c:crosses val="autoZero"/>
        <c:auto val="1"/>
        <c:lblAlgn val="ctr"/>
        <c:lblOffset val="100"/>
        <c:noMultiLvlLbl val="0"/>
      </c:catAx>
      <c:valAx>
        <c:axId val="300373376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s-ES"/>
          </a:p>
        </c:txPr>
        <c:crossAx val="3003682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'TASAS HOMICIDIOS REGIONES'!$R$1</c:f>
              <c:strCache>
                <c:ptCount val="1"/>
                <c:pt idx="0">
                  <c:v>NOROESTE</c:v>
                </c:pt>
              </c:strCache>
            </c:strRef>
          </c:tx>
          <c:spPr>
            <a:pattFill prst="pct50">
              <a:fgClr>
                <a:srgbClr val="FF0000"/>
              </a:fgClr>
              <a:bgClr>
                <a:schemeClr val="accent1"/>
              </a:bgClr>
            </a:pattFill>
          </c:spPr>
          <c:invertIfNegative val="0"/>
          <c:cat>
            <c:numRef>
              <c:f>'TASAS HOMICIDIOS REGIONES'!$Q$2:$Q$26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'TASAS HOMICIDIOS REGIONES'!$R$2:$R$26</c:f>
              <c:numCache>
                <c:formatCode>0.00</c:formatCode>
                <c:ptCount val="25"/>
                <c:pt idx="0">
                  <c:v>14.405517324972374</c:v>
                </c:pt>
                <c:pt idx="1">
                  <c:v>17.861894530306749</c:v>
                </c:pt>
                <c:pt idx="2">
                  <c:v>19.519061683549253</c:v>
                </c:pt>
                <c:pt idx="3">
                  <c:v>18.32353395156716</c:v>
                </c:pt>
                <c:pt idx="4">
                  <c:v>21.401130093303244</c:v>
                </c:pt>
                <c:pt idx="5">
                  <c:v>21.77202645893512</c:v>
                </c:pt>
                <c:pt idx="6">
                  <c:v>21.210365363606119</c:v>
                </c:pt>
                <c:pt idx="7">
                  <c:v>19.668350356430132</c:v>
                </c:pt>
                <c:pt idx="8">
                  <c:v>21.618846160209028</c:v>
                </c:pt>
                <c:pt idx="9">
                  <c:v>21.087821124625243</c:v>
                </c:pt>
                <c:pt idx="10">
                  <c:v>16.243508194714597</c:v>
                </c:pt>
                <c:pt idx="11">
                  <c:v>17.111197029929109</c:v>
                </c:pt>
                <c:pt idx="12">
                  <c:v>16.92459728042061</c:v>
                </c:pt>
                <c:pt idx="13">
                  <c:v>15.646388996287412</c:v>
                </c:pt>
                <c:pt idx="14">
                  <c:v>15.207879584942447</c:v>
                </c:pt>
                <c:pt idx="15">
                  <c:v>14.989588312982603</c:v>
                </c:pt>
                <c:pt idx="16">
                  <c:v>15.972229524989514</c:v>
                </c:pt>
                <c:pt idx="17">
                  <c:v>14.162100976555731</c:v>
                </c:pt>
                <c:pt idx="18">
                  <c:v>42.494922589421648</c:v>
                </c:pt>
                <c:pt idx="19">
                  <c:v>62.414956281947696</c:v>
                </c:pt>
                <c:pt idx="20">
                  <c:v>88.298161615013044</c:v>
                </c:pt>
                <c:pt idx="21">
                  <c:v>62.420806027365067</c:v>
                </c:pt>
                <c:pt idx="22">
                  <c:v>42.046743626196687</c:v>
                </c:pt>
                <c:pt idx="23">
                  <c:v>38.206316006854806</c:v>
                </c:pt>
                <c:pt idx="24">
                  <c:v>34.753890353178392</c:v>
                </c:pt>
              </c:numCache>
            </c:numRef>
          </c:val>
        </c:ser>
        <c:ser>
          <c:idx val="3"/>
          <c:order val="1"/>
          <c:tx>
            <c:strRef>
              <c:f>'TASAS HOMICIDIOS REGIONES'!$S$1</c:f>
              <c:strCache>
                <c:ptCount val="1"/>
                <c:pt idx="0">
                  <c:v>NORESTE</c:v>
                </c:pt>
              </c:strCache>
            </c:strRef>
          </c:tx>
          <c:invertIfNegative val="0"/>
          <c:cat>
            <c:numRef>
              <c:f>'TASAS HOMICIDIOS REGIONES'!$Q$2:$Q$26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'TASAS HOMICIDIOS REGIONES'!$S$2:$S$26</c:f>
              <c:numCache>
                <c:formatCode>0.00</c:formatCode>
                <c:ptCount val="25"/>
                <c:pt idx="0">
                  <c:v>9.7627501798426</c:v>
                </c:pt>
                <c:pt idx="1">
                  <c:v>11.308675112351265</c:v>
                </c:pt>
                <c:pt idx="2">
                  <c:v>15.552941745238693</c:v>
                </c:pt>
                <c:pt idx="3">
                  <c:v>12.217491587826055</c:v>
                </c:pt>
                <c:pt idx="4">
                  <c:v>12.311184007978095</c:v>
                </c:pt>
                <c:pt idx="5">
                  <c:v>9.8453953170250958</c:v>
                </c:pt>
                <c:pt idx="6">
                  <c:v>8.4737718668754454</c:v>
                </c:pt>
                <c:pt idx="7">
                  <c:v>8.4653569990831166</c:v>
                </c:pt>
                <c:pt idx="8">
                  <c:v>9.7780763746864618</c:v>
                </c:pt>
                <c:pt idx="9">
                  <c:v>8.7682922396069642</c:v>
                </c:pt>
                <c:pt idx="10">
                  <c:v>7.4326466855382538</c:v>
                </c:pt>
                <c:pt idx="11">
                  <c:v>6.5698580926482979</c:v>
                </c:pt>
                <c:pt idx="12">
                  <c:v>6.0395201502297002</c:v>
                </c:pt>
                <c:pt idx="13">
                  <c:v>6.7123369428503086</c:v>
                </c:pt>
                <c:pt idx="14">
                  <c:v>5.8732948249940202</c:v>
                </c:pt>
                <c:pt idx="15">
                  <c:v>7.0463529037902992</c:v>
                </c:pt>
                <c:pt idx="16">
                  <c:v>7.0536852169055866</c:v>
                </c:pt>
                <c:pt idx="17">
                  <c:v>6.5990818037578256</c:v>
                </c:pt>
                <c:pt idx="18">
                  <c:v>9.5760009285641328</c:v>
                </c:pt>
                <c:pt idx="19">
                  <c:v>15.830464015903495</c:v>
                </c:pt>
                <c:pt idx="20">
                  <c:v>25.589610483814909</c:v>
                </c:pt>
                <c:pt idx="21">
                  <c:v>36.322470733981895</c:v>
                </c:pt>
                <c:pt idx="22">
                  <c:v>39.150089110277449</c:v>
                </c:pt>
                <c:pt idx="23">
                  <c:v>22.708260641936537</c:v>
                </c:pt>
                <c:pt idx="24">
                  <c:v>17.281382618072378</c:v>
                </c:pt>
              </c:numCache>
            </c:numRef>
          </c:val>
        </c:ser>
        <c:ser>
          <c:idx val="5"/>
          <c:order val="2"/>
          <c:tx>
            <c:strRef>
              <c:f>'TASAS HOMICIDIOS REGIONES'!$U$1</c:f>
              <c:strCache>
                <c:ptCount val="1"/>
                <c:pt idx="0">
                  <c:v>OCCIDENTE</c:v>
                </c:pt>
              </c:strCache>
            </c:strRef>
          </c:tx>
          <c:spPr>
            <a:pattFill prst="pct25">
              <a:fgClr>
                <a:schemeClr val="tx1">
                  <a:lumMod val="95000"/>
                  <a:lumOff val="5000"/>
                </a:schemeClr>
              </a:fgClr>
              <a:bgClr>
                <a:schemeClr val="bg1"/>
              </a:bgClr>
            </a:pattFill>
          </c:spPr>
          <c:invertIfNegative val="0"/>
          <c:cat>
            <c:numRef>
              <c:f>'TASAS HOMICIDIOS REGIONES'!$Q$2:$Q$26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'TASAS HOMICIDIOS REGIONES'!$U$2:$U$26</c:f>
              <c:numCache>
                <c:formatCode>0.00</c:formatCode>
                <c:ptCount val="25"/>
                <c:pt idx="0">
                  <c:v>17.404143411775905</c:v>
                </c:pt>
                <c:pt idx="1">
                  <c:v>17.444998208517163</c:v>
                </c:pt>
                <c:pt idx="2">
                  <c:v>18.752351704237419</c:v>
                </c:pt>
                <c:pt idx="3">
                  <c:v>18.367149334962701</c:v>
                </c:pt>
                <c:pt idx="4">
                  <c:v>17.170687430397287</c:v>
                </c:pt>
                <c:pt idx="5">
                  <c:v>14.56856780456447</c:v>
                </c:pt>
                <c:pt idx="6">
                  <c:v>13.662939982002611</c:v>
                </c:pt>
                <c:pt idx="7">
                  <c:v>11.757457164589219</c:v>
                </c:pt>
                <c:pt idx="8">
                  <c:v>10.323110208624193</c:v>
                </c:pt>
                <c:pt idx="9">
                  <c:v>9.6739896884064471</c:v>
                </c:pt>
                <c:pt idx="10">
                  <c:v>8.4129124996511173</c:v>
                </c:pt>
                <c:pt idx="11">
                  <c:v>8.7257894107951675</c:v>
                </c:pt>
                <c:pt idx="12">
                  <c:v>8.0801703877995088</c:v>
                </c:pt>
                <c:pt idx="13">
                  <c:v>8.0404399863843903</c:v>
                </c:pt>
                <c:pt idx="14">
                  <c:v>7.5438099686954239</c:v>
                </c:pt>
                <c:pt idx="15">
                  <c:v>8.0478523504998023</c:v>
                </c:pt>
                <c:pt idx="16">
                  <c:v>9.4230285301800372</c:v>
                </c:pt>
                <c:pt idx="17">
                  <c:v>7.3248215756163777</c:v>
                </c:pt>
                <c:pt idx="18">
                  <c:v>9.1678411978682401</c:v>
                </c:pt>
                <c:pt idx="19">
                  <c:v>12.527807739973559</c:v>
                </c:pt>
                <c:pt idx="20">
                  <c:v>13.6678580724837</c:v>
                </c:pt>
                <c:pt idx="21">
                  <c:v>18.055914942725185</c:v>
                </c:pt>
                <c:pt idx="22">
                  <c:v>18.107137396463415</c:v>
                </c:pt>
                <c:pt idx="23">
                  <c:v>17.752848758107341</c:v>
                </c:pt>
                <c:pt idx="24">
                  <c:v>14.662427382567614</c:v>
                </c:pt>
              </c:numCache>
            </c:numRef>
          </c:val>
        </c:ser>
        <c:ser>
          <c:idx val="0"/>
          <c:order val="3"/>
          <c:tx>
            <c:strRef>
              <c:f>'TASAS HOMICIDIOS REGIONES'!$V$1</c:f>
              <c:strCache>
                <c:ptCount val="1"/>
                <c:pt idx="0">
                  <c:v>CENTRO</c:v>
                </c:pt>
              </c:strCache>
            </c:strRef>
          </c:tx>
          <c:invertIfNegative val="0"/>
          <c:cat>
            <c:numRef>
              <c:f>'TASAS HOMICIDIOS REGIONES'!$Q$2:$Q$26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'TASAS HOMICIDIOS REGIONES'!$V$2:$V$26</c:f>
              <c:numCache>
                <c:formatCode>0.00</c:formatCode>
                <c:ptCount val="25"/>
                <c:pt idx="0">
                  <c:v>23.251771402688249</c:v>
                </c:pt>
                <c:pt idx="1">
                  <c:v>22.76299542725636</c:v>
                </c:pt>
                <c:pt idx="2">
                  <c:v>25.433807007294874</c:v>
                </c:pt>
                <c:pt idx="3">
                  <c:v>24.92408349005877</c:v>
                </c:pt>
                <c:pt idx="4">
                  <c:v>23.506633161306301</c:v>
                </c:pt>
                <c:pt idx="5">
                  <c:v>20.396580634305998</c:v>
                </c:pt>
                <c:pt idx="6">
                  <c:v>18.988741075058609</c:v>
                </c:pt>
                <c:pt idx="7">
                  <c:v>17.9911329105588</c:v>
                </c:pt>
                <c:pt idx="8">
                  <c:v>17.91343757064449</c:v>
                </c:pt>
                <c:pt idx="9">
                  <c:v>15.887143105679149</c:v>
                </c:pt>
                <c:pt idx="10">
                  <c:v>13.079357085025904</c:v>
                </c:pt>
                <c:pt idx="11">
                  <c:v>12.643089596658571</c:v>
                </c:pt>
                <c:pt idx="12">
                  <c:v>12.088365373039183</c:v>
                </c:pt>
                <c:pt idx="13">
                  <c:v>11.946795128469653</c:v>
                </c:pt>
                <c:pt idx="14">
                  <c:v>11.377624961526841</c:v>
                </c:pt>
                <c:pt idx="15">
                  <c:v>11.201718483188568</c:v>
                </c:pt>
                <c:pt idx="16">
                  <c:v>10.865198006717501</c:v>
                </c:pt>
                <c:pt idx="17">
                  <c:v>9.2763800194442627</c:v>
                </c:pt>
                <c:pt idx="18">
                  <c:v>11.615473167374306</c:v>
                </c:pt>
                <c:pt idx="19">
                  <c:v>15.278581304698713</c:v>
                </c:pt>
                <c:pt idx="20">
                  <c:v>14.896520589202355</c:v>
                </c:pt>
                <c:pt idx="21">
                  <c:v>18.890571257471453</c:v>
                </c:pt>
                <c:pt idx="22">
                  <c:v>20.6453767446271</c:v>
                </c:pt>
                <c:pt idx="23">
                  <c:v>20.998399287564435</c:v>
                </c:pt>
                <c:pt idx="24">
                  <c:v>18.140720454589964</c:v>
                </c:pt>
              </c:numCache>
            </c:numRef>
          </c:val>
        </c:ser>
        <c:ser>
          <c:idx val="6"/>
          <c:order val="4"/>
          <c:tx>
            <c:strRef>
              <c:f>'TASAS HOMICIDIOS REGIONES'!$W$1</c:f>
              <c:strCache>
                <c:ptCount val="1"/>
                <c:pt idx="0">
                  <c:v>SURESTE</c:v>
                </c:pt>
              </c:strCache>
            </c:strRef>
          </c:tx>
          <c:invertIfNegative val="0"/>
          <c:cat>
            <c:numRef>
              <c:f>'TASAS HOMICIDIOS REGIONES'!$Q$2:$Q$26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'TASAS HOMICIDIOS REGIONES'!$W$2:$W$26</c:f>
              <c:numCache>
                <c:formatCode>0.00</c:formatCode>
                <c:ptCount val="25"/>
                <c:pt idx="0">
                  <c:v>15.876276592381062</c:v>
                </c:pt>
                <c:pt idx="1">
                  <c:v>17.759902628765257</c:v>
                </c:pt>
                <c:pt idx="2">
                  <c:v>17.056600699595833</c:v>
                </c:pt>
                <c:pt idx="3">
                  <c:v>17.772133966663855</c:v>
                </c:pt>
                <c:pt idx="4">
                  <c:v>18.609980612717862</c:v>
                </c:pt>
                <c:pt idx="5">
                  <c:v>16.305499128468874</c:v>
                </c:pt>
                <c:pt idx="6">
                  <c:v>14.855144758551157</c:v>
                </c:pt>
                <c:pt idx="7">
                  <c:v>14.234349138093954</c:v>
                </c:pt>
                <c:pt idx="8">
                  <c:v>14.509037465729884</c:v>
                </c:pt>
                <c:pt idx="9">
                  <c:v>11.987398618032035</c:v>
                </c:pt>
                <c:pt idx="10">
                  <c:v>9.4715714342977062</c:v>
                </c:pt>
                <c:pt idx="11">
                  <c:v>7.6763062604765713</c:v>
                </c:pt>
                <c:pt idx="12">
                  <c:v>8.7699735502756528</c:v>
                </c:pt>
                <c:pt idx="13">
                  <c:v>9.3271248111166933</c:v>
                </c:pt>
                <c:pt idx="14">
                  <c:v>7.7382119561255767</c:v>
                </c:pt>
                <c:pt idx="15">
                  <c:v>7.0695724534133619</c:v>
                </c:pt>
                <c:pt idx="16">
                  <c:v>8.2680517917751324</c:v>
                </c:pt>
                <c:pt idx="17">
                  <c:v>6.8463738721799956</c:v>
                </c:pt>
                <c:pt idx="18">
                  <c:v>7.855619630800434</c:v>
                </c:pt>
                <c:pt idx="19">
                  <c:v>10.737792614553033</c:v>
                </c:pt>
                <c:pt idx="20">
                  <c:v>8.0278304024520075</c:v>
                </c:pt>
                <c:pt idx="21">
                  <c:v>10.454334021064088</c:v>
                </c:pt>
                <c:pt idx="22">
                  <c:v>11.397482325378638</c:v>
                </c:pt>
                <c:pt idx="23">
                  <c:v>11.28678416759524</c:v>
                </c:pt>
                <c:pt idx="24">
                  <c:v>11.393054399067301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300384824"/>
        <c:axId val="300387568"/>
        <c:axId val="0"/>
      </c:bar3DChart>
      <c:catAx>
        <c:axId val="300384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00387568"/>
        <c:crosses val="autoZero"/>
        <c:auto val="1"/>
        <c:lblAlgn val="ctr"/>
        <c:lblOffset val="100"/>
        <c:noMultiLvlLbl val="0"/>
      </c:catAx>
      <c:valAx>
        <c:axId val="300387568"/>
        <c:scaling>
          <c:orientation val="minMax"/>
        </c:scaling>
        <c:delete val="1"/>
        <c:axPos val="l"/>
        <c:majorGridlines/>
        <c:numFmt formatCode="0.00" sourceLinked="1"/>
        <c:majorTickMark val="none"/>
        <c:minorTickMark val="none"/>
        <c:tickLblPos val="nextTo"/>
        <c:crossAx val="3003848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'TASA DESAPARECIDOS REGIONES'!$R$1</c:f>
              <c:strCache>
                <c:ptCount val="1"/>
                <c:pt idx="0">
                  <c:v>NOROESTE</c:v>
                </c:pt>
              </c:strCache>
            </c:strRef>
          </c:tx>
          <c:cat>
            <c:numRef>
              <c:f>'TASA DESAPARECIDOS REGIONES'!$Q$2:$Q$11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'TASA DESAPARECIDOS REGIONES'!$R$2:$R$11</c:f>
              <c:numCache>
                <c:formatCode>0.0</c:formatCode>
                <c:ptCount val="10"/>
                <c:pt idx="0">
                  <c:v>0.11205557680780555</c:v>
                </c:pt>
                <c:pt idx="1">
                  <c:v>0.19825217435227135</c:v>
                </c:pt>
                <c:pt idx="2">
                  <c:v>1.439483178992579</c:v>
                </c:pt>
                <c:pt idx="3" formatCode="0.0000">
                  <c:v>2.1893935776294313</c:v>
                </c:pt>
                <c:pt idx="4">
                  <c:v>2.4566030300172756</c:v>
                </c:pt>
                <c:pt idx="5">
                  <c:v>3.982958953667973</c:v>
                </c:pt>
                <c:pt idx="6">
                  <c:v>4.3313688820206382</c:v>
                </c:pt>
                <c:pt idx="7">
                  <c:v>5.2419857402151049</c:v>
                </c:pt>
                <c:pt idx="8">
                  <c:v>6.8494224551149037</c:v>
                </c:pt>
                <c:pt idx="9">
                  <c:v>10.919483890871042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'TASA DESAPARECIDOS REGIONES'!$S$1</c:f>
              <c:strCache>
                <c:ptCount val="1"/>
                <c:pt idx="0">
                  <c:v>NORESTE</c:v>
                </c:pt>
              </c:strCache>
            </c:strRef>
          </c:tx>
          <c:cat>
            <c:numRef>
              <c:f>'TASA DESAPARECIDOS REGIONES'!$Q$2:$Q$11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'TASA DESAPARECIDOS REGIONES'!$S$2:$S$11</c:f>
              <c:numCache>
                <c:formatCode>0.0</c:formatCode>
                <c:ptCount val="10"/>
                <c:pt idx="0">
                  <c:v>2.9329252461145889E-2</c:v>
                </c:pt>
                <c:pt idx="1">
                  <c:v>0.14664626230572944</c:v>
                </c:pt>
                <c:pt idx="2">
                  <c:v>1.5691150066713049</c:v>
                </c:pt>
                <c:pt idx="3" formatCode="0.0000">
                  <c:v>1.7744197738993261</c:v>
                </c:pt>
                <c:pt idx="4">
                  <c:v>3.666156557643236</c:v>
                </c:pt>
                <c:pt idx="5">
                  <c:v>13.667941557628174</c:v>
                </c:pt>
                <c:pt idx="6">
                  <c:v>15.407497755871757</c:v>
                </c:pt>
                <c:pt idx="7">
                  <c:v>10.591815153012103</c:v>
                </c:pt>
                <c:pt idx="8">
                  <c:v>7.7574803435186928</c:v>
                </c:pt>
                <c:pt idx="9">
                  <c:v>7.0522548577442654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'TASA DESAPARECIDOS REGIONES'!$U$1</c:f>
              <c:strCache>
                <c:ptCount val="1"/>
                <c:pt idx="0">
                  <c:v>OCCIDENTE</c:v>
                </c:pt>
              </c:strCache>
            </c:strRef>
          </c:tx>
          <c:cat>
            <c:numRef>
              <c:f>'TASA DESAPARECIDOS REGIONES'!$Q$2:$Q$11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'TASA DESAPARECIDOS REGIONES'!$U$2:$U$11</c:f>
              <c:numCache>
                <c:formatCode>0.0</c:formatCode>
                <c:ptCount val="10"/>
                <c:pt idx="0">
                  <c:v>1.890276535642936E-2</c:v>
                </c:pt>
                <c:pt idx="1">
                  <c:v>5.6708296069288087E-2</c:v>
                </c:pt>
                <c:pt idx="2">
                  <c:v>0.637968330779491</c:v>
                </c:pt>
                <c:pt idx="3" formatCode="0.0000">
                  <c:v>0.62851694810127634</c:v>
                </c:pt>
                <c:pt idx="4">
                  <c:v>1.2050512914723719</c:v>
                </c:pt>
                <c:pt idx="5">
                  <c:v>1.4555713937279642</c:v>
                </c:pt>
                <c:pt idx="6">
                  <c:v>2.5099002331731466</c:v>
                </c:pt>
                <c:pt idx="7">
                  <c:v>2.5824653759689684</c:v>
                </c:pt>
                <c:pt idx="8">
                  <c:v>4.4606220130373098</c:v>
                </c:pt>
                <c:pt idx="9">
                  <c:v>3.8502211059900988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'TASA DESAPARECIDOS REGIONES'!$V$1</c:f>
              <c:strCache>
                <c:ptCount val="1"/>
                <c:pt idx="0">
                  <c:v>CENTRO</c:v>
                </c:pt>
              </c:strCache>
            </c:strRef>
          </c:tx>
          <c:cat>
            <c:numRef>
              <c:f>'TASA DESAPARECIDOS REGIONES'!$Q$2:$Q$11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'TASA DESAPARECIDOS REGIONES'!$V$2:$V$11</c:f>
              <c:numCache>
                <c:formatCode>0.0</c:formatCode>
                <c:ptCount val="10"/>
                <c:pt idx="0">
                  <c:v>4.4133832979812139E-2</c:v>
                </c:pt>
                <c:pt idx="1">
                  <c:v>8.2750936837147751E-2</c:v>
                </c:pt>
                <c:pt idx="2">
                  <c:v>0.35307066383849711</c:v>
                </c:pt>
                <c:pt idx="3" formatCode="0.0000">
                  <c:v>0.36686248664468835</c:v>
                </c:pt>
                <c:pt idx="4">
                  <c:v>0.81647591012652454</c:v>
                </c:pt>
                <c:pt idx="5">
                  <c:v>0.6158568449782672</c:v>
                </c:pt>
                <c:pt idx="6">
                  <c:v>1.4816639575836974</c:v>
                </c:pt>
                <c:pt idx="7">
                  <c:v>1.1827543591842036</c:v>
                </c:pt>
                <c:pt idx="8">
                  <c:v>2.133596098920524</c:v>
                </c:pt>
                <c:pt idx="9">
                  <c:v>3.4374603815941778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'TASA DESAPARECIDOS REGIONES'!$W$1</c:f>
              <c:strCache>
                <c:ptCount val="1"/>
                <c:pt idx="0">
                  <c:v>SURESTE</c:v>
                </c:pt>
              </c:strCache>
            </c:strRef>
          </c:tx>
          <c:cat>
            <c:numRef>
              <c:f>'TASA DESAPARECIDOS REGIONES'!$Q$2:$Q$11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'TASA DESAPARECIDOS REGIONES'!$W$2:$W$11</c:f>
              <c:numCache>
                <c:formatCode>0.0</c:formatCode>
                <c:ptCount val="10"/>
                <c:pt idx="0">
                  <c:v>0</c:v>
                </c:pt>
                <c:pt idx="1">
                  <c:v>2.9112858421743423E-2</c:v>
                </c:pt>
                <c:pt idx="2">
                  <c:v>0.19893786588191339</c:v>
                </c:pt>
                <c:pt idx="3" formatCode="0.0000">
                  <c:v>0.37361501641237393</c:v>
                </c:pt>
                <c:pt idx="4">
                  <c:v>0.10674714754639256</c:v>
                </c:pt>
                <c:pt idx="5">
                  <c:v>0.30552691548217792</c:v>
                </c:pt>
                <c:pt idx="6">
                  <c:v>0.61548175727569177</c:v>
                </c:pt>
                <c:pt idx="7">
                  <c:v>0.38522958908622434</c:v>
                </c:pt>
                <c:pt idx="8">
                  <c:v>1.0804140199659624</c:v>
                </c:pt>
                <c:pt idx="9">
                  <c:v>1.3505175249574533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'TASA DESAPARECIDOS REGIONES'!$X$1</c:f>
              <c:strCache>
                <c:ptCount val="1"/>
                <c:pt idx="0">
                  <c:v>NACIONAL</c:v>
                </c:pt>
              </c:strCache>
            </c:strRef>
          </c:tx>
          <c:cat>
            <c:numRef>
              <c:f>'TASA DESAPARECIDOS REGIONES'!$Q$2:$Q$11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'TASA DESAPARECIDOS REGIONES'!$X$2:$X$11</c:f>
              <c:numCache>
                <c:formatCode>0.0</c:formatCode>
                <c:ptCount val="10"/>
                <c:pt idx="0">
                  <c:v>3.5830705070416628E-2</c:v>
                </c:pt>
                <c:pt idx="1">
                  <c:v>8.8124166524538208E-2</c:v>
                </c:pt>
                <c:pt idx="2">
                  <c:v>0.66335224251987546</c:v>
                </c:pt>
                <c:pt idx="3" formatCode="0.0000">
                  <c:v>0.81248544740755546</c:v>
                </c:pt>
                <c:pt idx="4">
                  <c:v>1.315083715827724</c:v>
                </c:pt>
                <c:pt idx="5">
                  <c:v>2.8370110533404547</c:v>
                </c:pt>
                <c:pt idx="6">
                  <c:v>3.6880253511106069</c:v>
                </c:pt>
                <c:pt idx="7">
                  <c:v>3.0177180642686356</c:v>
                </c:pt>
                <c:pt idx="8">
                  <c:v>3.6826842571915472</c:v>
                </c:pt>
                <c:pt idx="9">
                  <c:v>4.4242061296209787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3227792"/>
        <c:axId val="303228184"/>
      </c:lineChart>
      <c:catAx>
        <c:axId val="30322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03228184"/>
        <c:crosses val="autoZero"/>
        <c:auto val="1"/>
        <c:lblAlgn val="ctr"/>
        <c:lblOffset val="100"/>
        <c:noMultiLvlLbl val="0"/>
      </c:catAx>
      <c:valAx>
        <c:axId val="303228184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3032277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'TASAS HOMICIDIOS REGIONES'!$R$1</c:f>
              <c:strCache>
                <c:ptCount val="1"/>
                <c:pt idx="0">
                  <c:v>Durango</c:v>
                </c:pt>
              </c:strCache>
            </c:strRef>
          </c:tx>
          <c:cat>
            <c:numRef>
              <c:f>'TASAS HOMICIDIOS REGIONES'!$Q$2:$Q$16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'TASAS HOMICIDIOS REGIONES'!$R$2:$R$16</c:f>
              <c:numCache>
                <c:formatCode>0.00</c:formatCode>
                <c:ptCount val="15"/>
                <c:pt idx="0">
                  <c:v>11.044681951125902</c:v>
                </c:pt>
                <c:pt idx="1">
                  <c:v>11.182740475514976</c:v>
                </c:pt>
                <c:pt idx="2">
                  <c:v>11.804003835265807</c:v>
                </c:pt>
                <c:pt idx="3">
                  <c:v>14.358086536463672</c:v>
                </c:pt>
                <c:pt idx="4">
                  <c:v>10.906623426736829</c:v>
                </c:pt>
                <c:pt idx="5">
                  <c:v>11.463657224721477</c:v>
                </c:pt>
                <c:pt idx="6">
                  <c:v>11.264865480940179</c:v>
                </c:pt>
                <c:pt idx="7">
                  <c:v>11.529921139315242</c:v>
                </c:pt>
                <c:pt idx="8">
                  <c:v>27.830844129381617</c:v>
                </c:pt>
                <c:pt idx="9">
                  <c:v>67.125345483484708</c:v>
                </c:pt>
                <c:pt idx="10">
                  <c:v>67.914563601468274</c:v>
                </c:pt>
                <c:pt idx="11">
                  <c:v>65.097548339369496</c:v>
                </c:pt>
                <c:pt idx="12">
                  <c:v>50.338837944460707</c:v>
                </c:pt>
                <c:pt idx="13">
                  <c:v>28.966265629841747</c:v>
                </c:pt>
                <c:pt idx="14">
                  <c:v>21.311332852399424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'TASAS HOMICIDIOS REGIONES'!$S$1</c:f>
              <c:strCache>
                <c:ptCount val="1"/>
                <c:pt idx="0">
                  <c:v>San Luis Potosí</c:v>
                </c:pt>
              </c:strCache>
            </c:strRef>
          </c:tx>
          <c:cat>
            <c:numRef>
              <c:f>'TASAS HOMICIDIOS REGIONES'!$Q$2:$Q$16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'TASAS HOMICIDIOS REGIONES'!$S$2:$S$16</c:f>
              <c:numCache>
                <c:formatCode>0.00</c:formatCode>
                <c:ptCount val="15"/>
                <c:pt idx="0">
                  <c:v>11.959849697307076</c:v>
                </c:pt>
                <c:pt idx="1">
                  <c:v>9.959293020666621</c:v>
                </c:pt>
                <c:pt idx="2">
                  <c:v>6.8279869180989499</c:v>
                </c:pt>
                <c:pt idx="3">
                  <c:v>6.3930832927423289</c:v>
                </c:pt>
                <c:pt idx="4">
                  <c:v>5.8711989423143836</c:v>
                </c:pt>
                <c:pt idx="5">
                  <c:v>5.7251575870369154</c:v>
                </c:pt>
                <c:pt idx="6">
                  <c:v>6.5548905706654539</c:v>
                </c:pt>
                <c:pt idx="7">
                  <c:v>5.9325908329440509</c:v>
                </c:pt>
                <c:pt idx="8">
                  <c:v>8.2558431871039577</c:v>
                </c:pt>
                <c:pt idx="9">
                  <c:v>8.7121963280996546</c:v>
                </c:pt>
                <c:pt idx="10">
                  <c:v>14.155770719832546</c:v>
                </c:pt>
                <c:pt idx="11">
                  <c:v>14.078416781472804</c:v>
                </c:pt>
                <c:pt idx="12">
                  <c:v>17.559344007661135</c:v>
                </c:pt>
                <c:pt idx="13">
                  <c:v>11.680444692320844</c:v>
                </c:pt>
                <c:pt idx="14">
                  <c:v>10.404104709385122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'TASAS HOMICIDIOS REGIONES'!$T$1</c:f>
              <c:strCache>
                <c:ptCount val="1"/>
                <c:pt idx="0">
                  <c:v>Coahuila</c:v>
                </c:pt>
              </c:strCache>
            </c:strRef>
          </c:tx>
          <c:cat>
            <c:numRef>
              <c:f>'TASAS HOMICIDIOS REGIONES'!$Q$2:$Q$16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'TASAS HOMICIDIOS REGIONES'!$T$2:$T$16</c:f>
              <c:numCache>
                <c:formatCode>0.00</c:formatCode>
                <c:ptCount val="15"/>
                <c:pt idx="0">
                  <c:v>5.3088026039241623</c:v>
                </c:pt>
                <c:pt idx="1">
                  <c:v>6.7447901935102061</c:v>
                </c:pt>
                <c:pt idx="2">
                  <c:v>6.0485537864381849</c:v>
                </c:pt>
                <c:pt idx="3">
                  <c:v>5.1347435021561578</c:v>
                </c:pt>
                <c:pt idx="4">
                  <c:v>5.0912287267141556</c:v>
                </c:pt>
                <c:pt idx="5">
                  <c:v>6.0916960564283427</c:v>
                </c:pt>
                <c:pt idx="6">
                  <c:v>4.2882334081436353</c:v>
                </c:pt>
                <c:pt idx="7">
                  <c:v>4.4485411991022765</c:v>
                </c:pt>
                <c:pt idx="8">
                  <c:v>7.2138505931388259</c:v>
                </c:pt>
                <c:pt idx="9">
                  <c:v>11.141391471625521</c:v>
                </c:pt>
                <c:pt idx="10">
                  <c:v>16.33683125872556</c:v>
                </c:pt>
                <c:pt idx="11">
                  <c:v>26.560995142248682</c:v>
                </c:pt>
                <c:pt idx="12">
                  <c:v>42.206512828778727</c:v>
                </c:pt>
                <c:pt idx="13">
                  <c:v>29.107939881916366</c:v>
                </c:pt>
                <c:pt idx="14">
                  <c:v>17.064529755773471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'TASAS HOMICIDIOS REGIONES'!$U$1</c:f>
              <c:strCache>
                <c:ptCount val="1"/>
                <c:pt idx="0">
                  <c:v>Nuevo León</c:v>
                </c:pt>
              </c:strCache>
            </c:strRef>
          </c:tx>
          <c:cat>
            <c:numRef>
              <c:f>'TASAS HOMICIDIOS REGIONES'!$Q$2:$Q$16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'TASAS HOMICIDIOS REGIONES'!$U$2:$U$16</c:f>
              <c:numCache>
                <c:formatCode>0.00</c:formatCode>
                <c:ptCount val="15"/>
                <c:pt idx="0">
                  <c:v>3.0254495074646446</c:v>
                </c:pt>
                <c:pt idx="1">
                  <c:v>2.5559832045822</c:v>
                </c:pt>
                <c:pt idx="2">
                  <c:v>2.816797817294669</c:v>
                </c:pt>
                <c:pt idx="3">
                  <c:v>3.8339748068732997</c:v>
                </c:pt>
                <c:pt idx="4">
                  <c:v>3.0254495074646446</c:v>
                </c:pt>
                <c:pt idx="5">
                  <c:v>3.5720307137488896</c:v>
                </c:pt>
                <c:pt idx="6">
                  <c:v>4.0006743993987559</c:v>
                </c:pt>
                <c:pt idx="7">
                  <c:v>6.643977127572934</c:v>
                </c:pt>
                <c:pt idx="8">
                  <c:v>5.7390626800898819</c:v>
                </c:pt>
                <c:pt idx="9">
                  <c:v>8.1680435654391275</c:v>
                </c:pt>
                <c:pt idx="10">
                  <c:v>20.436415242170447</c:v>
                </c:pt>
                <c:pt idx="11">
                  <c:v>46.717946095140427</c:v>
                </c:pt>
                <c:pt idx="12">
                  <c:v>39.36857279038513</c:v>
                </c:pt>
                <c:pt idx="13">
                  <c:v>19.899180351471959</c:v>
                </c:pt>
                <c:pt idx="14">
                  <c:v>12.334913090437263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'TASAS HOMICIDIOS REGIONES'!$V$1</c:f>
              <c:strCache>
                <c:ptCount val="1"/>
                <c:pt idx="0">
                  <c:v>Tamaulipas</c:v>
                </c:pt>
              </c:strCache>
            </c:strRef>
          </c:tx>
          <c:cat>
            <c:numRef>
              <c:f>'TASAS HOMICIDIOS REGIONES'!$Q$2:$Q$16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'TASAS HOMICIDIOS REGIONES'!$V$2:$V$16</c:f>
              <c:numCache>
                <c:formatCode>0.00</c:formatCode>
                <c:ptCount val="15"/>
                <c:pt idx="0">
                  <c:v>9.6614076162401723</c:v>
                </c:pt>
                <c:pt idx="1">
                  <c:v>6.7557211151153087</c:v>
                </c:pt>
                <c:pt idx="2">
                  <c:v>6.8283632776434304</c:v>
                </c:pt>
                <c:pt idx="3">
                  <c:v>8.2812065282058622</c:v>
                </c:pt>
                <c:pt idx="4">
                  <c:v>7.8453535530371328</c:v>
                </c:pt>
                <c:pt idx="5">
                  <c:v>11.507030861989037</c:v>
                </c:pt>
                <c:pt idx="6">
                  <c:v>11.870758849005931</c:v>
                </c:pt>
                <c:pt idx="7">
                  <c:v>6.3817728631146089</c:v>
                </c:pt>
                <c:pt idx="8">
                  <c:v>8.7956040496812751</c:v>
                </c:pt>
                <c:pt idx="9">
                  <c:v>10.415846900938352</c:v>
                </c:pt>
                <c:pt idx="10">
                  <c:v>28.605921762345062</c:v>
                </c:pt>
                <c:pt idx="11">
                  <c:v>32.950350521973938</c:v>
                </c:pt>
                <c:pt idx="12">
                  <c:v>47.758121787187854</c:v>
                </c:pt>
                <c:pt idx="13">
                  <c:v>26.923220482207114</c:v>
                </c:pt>
                <c:pt idx="14">
                  <c:v>27.932841250289883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'TASAS HOMICIDIOS REGIONES'!$W$1</c:f>
              <c:strCache>
                <c:ptCount val="1"/>
                <c:pt idx="0">
                  <c:v>Noreste</c:v>
                </c:pt>
              </c:strCache>
            </c:strRef>
          </c:tx>
          <c:cat>
            <c:numRef>
              <c:f>'TASAS HOMICIDIOS REGIONES'!$Q$2:$Q$16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'TASAS HOMICIDIOS REGIONES'!$W$2:$W$16</c:f>
              <c:numCache>
                <c:formatCode>0.00</c:formatCode>
                <c:ptCount val="15"/>
                <c:pt idx="0">
                  <c:v>7.4326466855382538</c:v>
                </c:pt>
                <c:pt idx="1">
                  <c:v>6.5698580926482979</c:v>
                </c:pt>
                <c:pt idx="2">
                  <c:v>6.0395201502297002</c:v>
                </c:pt>
                <c:pt idx="3">
                  <c:v>6.7123369428503086</c:v>
                </c:pt>
                <c:pt idx="4">
                  <c:v>5.8732948249940202</c:v>
                </c:pt>
                <c:pt idx="5">
                  <c:v>7.0463529037902992</c:v>
                </c:pt>
                <c:pt idx="6">
                  <c:v>7.0536852169055866</c:v>
                </c:pt>
                <c:pt idx="7">
                  <c:v>6.5990818037578256</c:v>
                </c:pt>
                <c:pt idx="8">
                  <c:v>9.5760009285641328</c:v>
                </c:pt>
                <c:pt idx="9">
                  <c:v>15.830464015903495</c:v>
                </c:pt>
                <c:pt idx="10">
                  <c:v>25.589610483814909</c:v>
                </c:pt>
                <c:pt idx="11">
                  <c:v>36.322470733981895</c:v>
                </c:pt>
                <c:pt idx="12">
                  <c:v>39.150089110277449</c:v>
                </c:pt>
                <c:pt idx="13">
                  <c:v>22.708260641936537</c:v>
                </c:pt>
                <c:pt idx="14">
                  <c:v>17.281382618072378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3226224"/>
        <c:axId val="303224656"/>
      </c:lineChart>
      <c:catAx>
        <c:axId val="30322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03224656"/>
        <c:crosses val="autoZero"/>
        <c:auto val="1"/>
        <c:lblAlgn val="ctr"/>
        <c:lblOffset val="100"/>
        <c:noMultiLvlLbl val="0"/>
      </c:catAx>
      <c:valAx>
        <c:axId val="303224656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3032262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6"/>
          <c:order val="0"/>
          <c:tx>
            <c:strRef>
              <c:f>'TD ESTADOS'!$B$1</c:f>
              <c:strCache>
                <c:ptCount val="1"/>
                <c:pt idx="0">
                  <c:v>San Luis Potosí</c:v>
                </c:pt>
              </c:strCache>
            </c:strRef>
          </c:tx>
          <c:cat>
            <c:numRef>
              <c:f>'TD ESTADOS'!$A$2:$A$11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'TD ESTADOS'!$B$2:$B$11</c:f>
              <c:numCache>
                <c:formatCode>0.00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4.1486649181426929E-2</c:v>
                </c:pt>
                <c:pt idx="5">
                  <c:v>0.34809272261883306</c:v>
                </c:pt>
                <c:pt idx="6">
                  <c:v>1.1216321062162398</c:v>
                </c:pt>
                <c:pt idx="7">
                  <c:v>7.7353938359740679E-2</c:v>
                </c:pt>
                <c:pt idx="8">
                  <c:v>0.42544666097857375</c:v>
                </c:pt>
                <c:pt idx="9">
                  <c:v>0.1933848458993517</c:v>
                </c:pt>
              </c:numCache>
            </c:numRef>
          </c:val>
          <c:smooth val="0"/>
        </c:ser>
        <c:ser>
          <c:idx val="7"/>
          <c:order val="1"/>
          <c:tx>
            <c:strRef>
              <c:f>'TD ESTADOS'!$C$1</c:f>
              <c:strCache>
                <c:ptCount val="1"/>
                <c:pt idx="0">
                  <c:v>Durango</c:v>
                </c:pt>
              </c:strCache>
            </c:strRef>
          </c:tx>
          <c:cat>
            <c:numRef>
              <c:f>'TD ESTADOS'!$A$2:$A$11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'TD ESTADOS'!$C$2:$C$11</c:f>
              <c:numCache>
                <c:formatCode>0.00</c:formatCode>
                <c:ptCount val="10"/>
                <c:pt idx="0">
                  <c:v>0</c:v>
                </c:pt>
                <c:pt idx="1">
                  <c:v>0.1325278291875315</c:v>
                </c:pt>
                <c:pt idx="2">
                  <c:v>0.6626391459376576</c:v>
                </c:pt>
                <c:pt idx="3">
                  <c:v>1.060222633500252</c:v>
                </c:pt>
                <c:pt idx="4">
                  <c:v>1.9216535232192071</c:v>
                </c:pt>
                <c:pt idx="5">
                  <c:v>9.0022009462721702</c:v>
                </c:pt>
                <c:pt idx="6">
                  <c:v>3.6131282709527754</c:v>
                </c:pt>
                <c:pt idx="7">
                  <c:v>2.4495784887815431</c:v>
                </c:pt>
                <c:pt idx="8">
                  <c:v>1.3472681688298485</c:v>
                </c:pt>
                <c:pt idx="9">
                  <c:v>0.67363408441492423</c:v>
                </c:pt>
              </c:numCache>
            </c:numRef>
          </c:val>
          <c:smooth val="0"/>
        </c:ser>
        <c:ser>
          <c:idx val="8"/>
          <c:order val="2"/>
          <c:tx>
            <c:strRef>
              <c:f>'TD ESTADOS'!$D$1</c:f>
              <c:strCache>
                <c:ptCount val="1"/>
                <c:pt idx="0">
                  <c:v>Coahuila</c:v>
                </c:pt>
              </c:strCache>
            </c:strRef>
          </c:tx>
          <c:cat>
            <c:numRef>
              <c:f>'TD ESTADOS'!$A$2:$A$11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'TD ESTADOS'!$D$2:$D$11</c:f>
              <c:numCache>
                <c:formatCode>0.00</c:formatCode>
                <c:ptCount val="10"/>
                <c:pt idx="0">
                  <c:v>0</c:v>
                </c:pt>
                <c:pt idx="1">
                  <c:v>8.0153895479320295E-2</c:v>
                </c:pt>
                <c:pt idx="2">
                  <c:v>2.4446938121192692</c:v>
                </c:pt>
                <c:pt idx="3">
                  <c:v>4.2481564604039761</c:v>
                </c:pt>
                <c:pt idx="4">
                  <c:v>5.6909265790317409</c:v>
                </c:pt>
                <c:pt idx="5">
                  <c:v>9.1690010628036553</c:v>
                </c:pt>
                <c:pt idx="6">
                  <c:v>10.151394033818333</c:v>
                </c:pt>
                <c:pt idx="7">
                  <c:v>5.5305085775641096</c:v>
                </c:pt>
                <c:pt idx="8">
                  <c:v>8.5504573403129331</c:v>
                </c:pt>
                <c:pt idx="9">
                  <c:v>4.1114965083206867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'TD ESTADOS'!$E$1</c:f>
              <c:strCache>
                <c:ptCount val="1"/>
                <c:pt idx="0">
                  <c:v>Nuevo León</c:v>
                </c:pt>
              </c:strCache>
            </c:strRef>
          </c:tx>
          <c:cat>
            <c:numRef>
              <c:f>'TD ESTADOS'!$A$2:$A$11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'TD ESTADOS'!$E$2:$E$11</c:f>
              <c:numCache>
                <c:formatCode>0.00</c:formatCode>
                <c:ptCount val="10"/>
                <c:pt idx="0">
                  <c:v>7.1440614274977776E-2</c:v>
                </c:pt>
                <c:pt idx="1">
                  <c:v>0.11906769045829629</c:v>
                </c:pt>
                <c:pt idx="2">
                  <c:v>1.7622018187827853</c:v>
                </c:pt>
                <c:pt idx="3">
                  <c:v>1.3097445950412594</c:v>
                </c:pt>
                <c:pt idx="4">
                  <c:v>3.0005057995490669</c:v>
                </c:pt>
                <c:pt idx="5">
                  <c:v>14.097043531928298</c:v>
                </c:pt>
                <c:pt idx="6">
                  <c:v>13.710234410625388</c:v>
                </c:pt>
                <c:pt idx="7">
                  <c:v>5.1574549507054748</c:v>
                </c:pt>
                <c:pt idx="8">
                  <c:v>2.686174453492435</c:v>
                </c:pt>
                <c:pt idx="9">
                  <c:v>2.3423441234454034</c:v>
                </c:pt>
              </c:numCache>
            </c:numRef>
          </c:val>
          <c:smooth val="0"/>
        </c:ser>
        <c:ser>
          <c:idx val="1"/>
          <c:order val="4"/>
          <c:tx>
            <c:strRef>
              <c:f>'TD ESTADOS'!$F$1</c:f>
              <c:strCache>
                <c:ptCount val="1"/>
                <c:pt idx="0">
                  <c:v>Tamaulipas</c:v>
                </c:pt>
              </c:strCache>
            </c:strRef>
          </c:tx>
          <c:cat>
            <c:numRef>
              <c:f>'TD ESTADOS'!$A$2:$A$11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'TD ESTADOS'!$F$2:$F$11</c:f>
              <c:numCache>
                <c:formatCode>0.00</c:formatCode>
                <c:ptCount val="10"/>
                <c:pt idx="0">
                  <c:v>3.3066180637899532E-2</c:v>
                </c:pt>
                <c:pt idx="1">
                  <c:v>0.36372798701689485</c:v>
                </c:pt>
                <c:pt idx="2">
                  <c:v>2.2815664640150675</c:v>
                </c:pt>
                <c:pt idx="3">
                  <c:v>2.1493017414634696</c:v>
                </c:pt>
                <c:pt idx="4">
                  <c:v>6.6793684888557054</c:v>
                </c:pt>
                <c:pt idx="5">
                  <c:v>29.707326236617174</c:v>
                </c:pt>
                <c:pt idx="6">
                  <c:v>39.436399092687466</c:v>
                </c:pt>
                <c:pt idx="7">
                  <c:v>34.969592058139469</c:v>
                </c:pt>
                <c:pt idx="8">
                  <c:v>23.313061372092982</c:v>
                </c:pt>
                <c:pt idx="9">
                  <c:v>24.842789808582019</c:v>
                </c:pt>
              </c:numCache>
            </c:numRef>
          </c:val>
          <c:smooth val="0"/>
        </c:ser>
        <c:ser>
          <c:idx val="2"/>
          <c:order val="5"/>
          <c:tx>
            <c:strRef>
              <c:f>'TD ESTADOS'!$G$1</c:f>
              <c:strCache>
                <c:ptCount val="1"/>
                <c:pt idx="0">
                  <c:v>Noreste</c:v>
                </c:pt>
              </c:strCache>
            </c:strRef>
          </c:tx>
          <c:cat>
            <c:numRef>
              <c:f>'TD ESTADOS'!$A$2:$A$11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'TD ESTADOS'!$G$2:$G$11</c:f>
              <c:numCache>
                <c:formatCode>0.00</c:formatCode>
                <c:ptCount val="10"/>
                <c:pt idx="0">
                  <c:v>2.9329252461145889E-2</c:v>
                </c:pt>
                <c:pt idx="1">
                  <c:v>0.14664626230572944</c:v>
                </c:pt>
                <c:pt idx="2">
                  <c:v>1.5691150066713049</c:v>
                </c:pt>
                <c:pt idx="3">
                  <c:v>1.7744197738993261</c:v>
                </c:pt>
                <c:pt idx="4">
                  <c:v>3.666156557643236</c:v>
                </c:pt>
                <c:pt idx="5">
                  <c:v>13.667941557628174</c:v>
                </c:pt>
                <c:pt idx="6">
                  <c:v>15.407497755871757</c:v>
                </c:pt>
                <c:pt idx="7">
                  <c:v>10.591815153012103</c:v>
                </c:pt>
                <c:pt idx="8">
                  <c:v>7.7574803435186928</c:v>
                </c:pt>
                <c:pt idx="9">
                  <c:v>7.0522548577442654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3226616"/>
        <c:axId val="303229360"/>
      </c:lineChart>
      <c:catAx>
        <c:axId val="303226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03229360"/>
        <c:crosses val="autoZero"/>
        <c:auto val="1"/>
        <c:lblAlgn val="ctr"/>
        <c:lblOffset val="100"/>
        <c:noMultiLvlLbl val="0"/>
      </c:catAx>
      <c:valAx>
        <c:axId val="303229360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3032266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6B8F-8E81-4E5A-9722-EF0FCF86709A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EF16-96CF-417C-A227-31171B5E03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90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6B8F-8E81-4E5A-9722-EF0FCF86709A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EF16-96CF-417C-A227-31171B5E03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952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6B8F-8E81-4E5A-9722-EF0FCF86709A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EF16-96CF-417C-A227-31171B5E03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244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6B8F-8E81-4E5A-9722-EF0FCF86709A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EF16-96CF-417C-A227-31171B5E03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780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6B8F-8E81-4E5A-9722-EF0FCF86709A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EF16-96CF-417C-A227-31171B5E03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007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6B8F-8E81-4E5A-9722-EF0FCF86709A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EF16-96CF-417C-A227-31171B5E03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149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6B8F-8E81-4E5A-9722-EF0FCF86709A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EF16-96CF-417C-A227-31171B5E03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505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6B8F-8E81-4E5A-9722-EF0FCF86709A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EF16-96CF-417C-A227-31171B5E03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602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6B8F-8E81-4E5A-9722-EF0FCF86709A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EF16-96CF-417C-A227-31171B5E03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196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6B8F-8E81-4E5A-9722-EF0FCF86709A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EF16-96CF-417C-A227-31171B5E03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534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6B8F-8E81-4E5A-9722-EF0FCF86709A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EF16-96CF-417C-A227-31171B5E03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61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D6B8F-8E81-4E5A-9722-EF0FCF86709A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DEF16-96CF-417C-A227-31171B5E03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264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93235"/>
              </p:ext>
            </p:extLst>
          </p:nvPr>
        </p:nvGraphicFramePr>
        <p:xfrm>
          <a:off x="0" y="26166"/>
          <a:ext cx="12190413" cy="683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8 Rectángulo"/>
          <p:cNvSpPr/>
          <p:nvPr/>
        </p:nvSpPr>
        <p:spPr>
          <a:xfrm>
            <a:off x="1" y="-486962"/>
            <a:ext cx="12190412" cy="53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Tasas de homicidios dolosos de la República Mexicana (1990-2014)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6" name="Rectángulo 11"/>
          <p:cNvSpPr/>
          <p:nvPr/>
        </p:nvSpPr>
        <p:spPr>
          <a:xfrm>
            <a:off x="-31965" y="6858000"/>
            <a:ext cx="12222378" cy="53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tx1"/>
                </a:solidFill>
              </a:rPr>
              <a:t>Fuente: </a:t>
            </a:r>
            <a:r>
              <a:rPr lang="es-ES" sz="1600" dirty="0">
                <a:solidFill>
                  <a:schemeClr val="tx1"/>
                </a:solidFill>
              </a:rPr>
              <a:t>Instituto Nacional </a:t>
            </a:r>
            <a:r>
              <a:rPr lang="es-ES" sz="1600" dirty="0" smtClean="0">
                <a:solidFill>
                  <a:schemeClr val="tx1"/>
                </a:solidFill>
              </a:rPr>
              <a:t>de Estadística y Geografía (INEGI)</a:t>
            </a:r>
            <a:endParaRPr lang="es-E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59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796996"/>
              </p:ext>
            </p:extLst>
          </p:nvPr>
        </p:nvGraphicFramePr>
        <p:xfrm>
          <a:off x="0" y="0"/>
          <a:ext cx="1219041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8 Rectángulo"/>
          <p:cNvSpPr/>
          <p:nvPr/>
        </p:nvSpPr>
        <p:spPr>
          <a:xfrm>
            <a:off x="1" y="-486962"/>
            <a:ext cx="12190412" cy="53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Tasas de homicidios dolosos en el Noreste mexicano por entidad federativa (2000-2014)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4" name="Rectángulo 11"/>
          <p:cNvSpPr/>
          <p:nvPr/>
        </p:nvSpPr>
        <p:spPr>
          <a:xfrm>
            <a:off x="-31965" y="6858000"/>
            <a:ext cx="12222378" cy="53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tx1"/>
                </a:solidFill>
              </a:rPr>
              <a:t>Fuente: </a:t>
            </a:r>
            <a:r>
              <a:rPr lang="es-ES" sz="1600" dirty="0">
                <a:solidFill>
                  <a:schemeClr val="tx1"/>
                </a:solidFill>
              </a:rPr>
              <a:t>Instituto Nacional </a:t>
            </a:r>
            <a:r>
              <a:rPr lang="es-ES" sz="1600" dirty="0" smtClean="0">
                <a:solidFill>
                  <a:schemeClr val="tx1"/>
                </a:solidFill>
              </a:rPr>
              <a:t>de Estadística y Geografía (INEGI) y Secretaría de Gobernación (SEGOB)</a:t>
            </a:r>
            <a:endParaRPr lang="es-E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7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082250"/>
              </p:ext>
            </p:extLst>
          </p:nvPr>
        </p:nvGraphicFramePr>
        <p:xfrm>
          <a:off x="0" y="0"/>
          <a:ext cx="1219041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11"/>
          <p:cNvSpPr/>
          <p:nvPr/>
        </p:nvSpPr>
        <p:spPr>
          <a:xfrm>
            <a:off x="-31965" y="6858000"/>
            <a:ext cx="12222378" cy="53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tx1"/>
                </a:solidFill>
              </a:rPr>
              <a:t>Fuente: </a:t>
            </a:r>
            <a:r>
              <a:rPr lang="es-ES" sz="1600" dirty="0">
                <a:solidFill>
                  <a:schemeClr val="tx1"/>
                </a:solidFill>
              </a:rPr>
              <a:t>Instituto Nacional </a:t>
            </a:r>
            <a:r>
              <a:rPr lang="es-ES" sz="1600" dirty="0" smtClean="0">
                <a:solidFill>
                  <a:schemeClr val="tx1"/>
                </a:solidFill>
              </a:rPr>
              <a:t>de Estadística y Geografía (INEGI), Registro Nacional de Personas Extraviadas o Desaparecidas (</a:t>
            </a:r>
            <a:r>
              <a:rPr lang="es-ES" sz="1600" dirty="0" err="1" smtClean="0">
                <a:solidFill>
                  <a:schemeClr val="tx1"/>
                </a:solidFill>
              </a:rPr>
              <a:t>RNPED</a:t>
            </a:r>
            <a:r>
              <a:rPr lang="es-ES" sz="1600" dirty="0">
                <a:solidFill>
                  <a:schemeClr val="tx1"/>
                </a:solidFill>
              </a:rPr>
              <a:t>) y Secretaría de Gobernación (SEGOB</a:t>
            </a:r>
            <a:r>
              <a:rPr lang="es-ES" sz="1600" dirty="0" smtClean="0">
                <a:solidFill>
                  <a:schemeClr val="tx1"/>
                </a:solidFill>
              </a:rPr>
              <a:t>)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8 Rectángulo"/>
          <p:cNvSpPr/>
          <p:nvPr/>
        </p:nvSpPr>
        <p:spPr>
          <a:xfrm>
            <a:off x="1" y="-486962"/>
            <a:ext cx="12190412" cy="53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Tasas de desaparecidos en el Noreste mexicano por entidad federativa (2005-2014)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2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325795"/>
              </p:ext>
            </p:extLst>
          </p:nvPr>
        </p:nvGraphicFramePr>
        <p:xfrm>
          <a:off x="0" y="0"/>
          <a:ext cx="1219041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8 Rectángulo"/>
          <p:cNvSpPr/>
          <p:nvPr/>
        </p:nvSpPr>
        <p:spPr>
          <a:xfrm>
            <a:off x="1" y="-486962"/>
            <a:ext cx="12190412" cy="53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Tasas de homicidios dolosos de la República Mexicana por región (1990-2014)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6" name="Rectángulo 11"/>
          <p:cNvSpPr/>
          <p:nvPr/>
        </p:nvSpPr>
        <p:spPr>
          <a:xfrm>
            <a:off x="-31965" y="6858000"/>
            <a:ext cx="12222378" cy="53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tx1"/>
                </a:solidFill>
              </a:rPr>
              <a:t>Fuente: </a:t>
            </a:r>
            <a:r>
              <a:rPr lang="es-ES" sz="1600" dirty="0">
                <a:solidFill>
                  <a:schemeClr val="tx1"/>
                </a:solidFill>
              </a:rPr>
              <a:t>Instituto Nacional </a:t>
            </a:r>
            <a:r>
              <a:rPr lang="es-ES" sz="1600" dirty="0" smtClean="0">
                <a:solidFill>
                  <a:schemeClr val="tx1"/>
                </a:solidFill>
              </a:rPr>
              <a:t>de Estadística y Geografía (INEGI) y Secretaría de Gobernación (SEGOB)</a:t>
            </a:r>
            <a:endParaRPr lang="es-E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9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11"/>
          <p:cNvSpPr/>
          <p:nvPr/>
        </p:nvSpPr>
        <p:spPr>
          <a:xfrm>
            <a:off x="-31965" y="6381328"/>
            <a:ext cx="9175965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tx1"/>
                </a:solidFill>
              </a:rPr>
              <a:t>Fuente: </a:t>
            </a:r>
            <a:r>
              <a:rPr lang="es-ES" sz="1600" dirty="0">
                <a:solidFill>
                  <a:schemeClr val="tx1"/>
                </a:solidFill>
              </a:rPr>
              <a:t>Instituto Nacional </a:t>
            </a:r>
            <a:r>
              <a:rPr lang="es-ES" sz="1600" dirty="0" smtClean="0">
                <a:solidFill>
                  <a:schemeClr val="tx1"/>
                </a:solidFill>
              </a:rPr>
              <a:t>de Estadística y Geografía (INEGI) y Secretaría de Gobernación (SEGOB)</a:t>
            </a:r>
            <a:endParaRPr lang="es-ES" sz="1600" dirty="0">
              <a:solidFill>
                <a:schemeClr val="tx1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" t="12592" r="28125" b="9814"/>
          <a:stretch/>
        </p:blipFill>
        <p:spPr bwMode="auto">
          <a:xfrm>
            <a:off x="0" y="576064"/>
            <a:ext cx="4590191" cy="29466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2222" r="28333" b="10185"/>
          <a:stretch/>
        </p:blipFill>
        <p:spPr bwMode="auto">
          <a:xfrm>
            <a:off x="4583424" y="576064"/>
            <a:ext cx="4560576" cy="29466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" t="13180" r="28168" b="11221"/>
          <a:stretch/>
        </p:blipFill>
        <p:spPr bwMode="auto">
          <a:xfrm>
            <a:off x="0" y="3510452"/>
            <a:ext cx="4583424" cy="28708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3279" r="28375" b="11166"/>
          <a:stretch/>
        </p:blipFill>
        <p:spPr bwMode="auto">
          <a:xfrm>
            <a:off x="4590827" y="3510453"/>
            <a:ext cx="4553173" cy="28692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8" name="23 Rectángulo"/>
          <p:cNvSpPr/>
          <p:nvPr/>
        </p:nvSpPr>
        <p:spPr>
          <a:xfrm>
            <a:off x="-1860" y="94320"/>
            <a:ext cx="9145860" cy="48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Evolución de la tasa de homicidios por regiones (</a:t>
            </a:r>
            <a:r>
              <a:rPr lang="es-MX" dirty="0" smtClean="0">
                <a:solidFill>
                  <a:schemeClr val="tx1"/>
                </a:solidFill>
              </a:rPr>
              <a:t>2007-2010)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42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22 Grupo"/>
          <p:cNvGrpSpPr/>
          <p:nvPr/>
        </p:nvGrpSpPr>
        <p:grpSpPr>
          <a:xfrm>
            <a:off x="-1860" y="576064"/>
            <a:ext cx="9144000" cy="5805264"/>
            <a:chOff x="-8245424" y="-2979712"/>
            <a:chExt cx="23469600" cy="1597905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1" t="12469" r="28333" b="9814"/>
            <a:stretch/>
          </p:blipFill>
          <p:spPr bwMode="auto">
            <a:xfrm>
              <a:off x="-8245424" y="-2979712"/>
              <a:ext cx="11772900" cy="7994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09" t="12778" r="28332" b="9506"/>
            <a:stretch/>
          </p:blipFill>
          <p:spPr bwMode="auto">
            <a:xfrm>
              <a:off x="3527476" y="-2979712"/>
              <a:ext cx="11696700" cy="7994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5" t="12407" r="28229" b="9877"/>
            <a:stretch/>
          </p:blipFill>
          <p:spPr bwMode="auto">
            <a:xfrm>
              <a:off x="-8245424" y="5004694"/>
              <a:ext cx="11772900" cy="7994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09" t="13067" r="28333" b="9316"/>
            <a:stretch/>
          </p:blipFill>
          <p:spPr bwMode="auto">
            <a:xfrm>
              <a:off x="3527476" y="5004694"/>
              <a:ext cx="11696700" cy="79844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9" name="23 Rectángulo"/>
          <p:cNvSpPr/>
          <p:nvPr/>
        </p:nvSpPr>
        <p:spPr>
          <a:xfrm>
            <a:off x="-1860" y="94320"/>
            <a:ext cx="9145860" cy="48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Evolución de la tasa de homicidios por regiones (</a:t>
            </a:r>
            <a:r>
              <a:rPr lang="es-MX" dirty="0" smtClean="0">
                <a:solidFill>
                  <a:schemeClr val="tx1"/>
                </a:solidFill>
              </a:rPr>
              <a:t>2011-2014)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0" name="Rectángulo 11"/>
          <p:cNvSpPr/>
          <p:nvPr/>
        </p:nvSpPr>
        <p:spPr>
          <a:xfrm>
            <a:off x="-31965" y="6381328"/>
            <a:ext cx="9175965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tx1"/>
                </a:solidFill>
              </a:rPr>
              <a:t>Fuente: </a:t>
            </a:r>
            <a:r>
              <a:rPr lang="es-ES" sz="1600" dirty="0">
                <a:solidFill>
                  <a:schemeClr val="tx1"/>
                </a:solidFill>
              </a:rPr>
              <a:t>Instituto Nacional </a:t>
            </a:r>
            <a:r>
              <a:rPr lang="es-ES" sz="1600" dirty="0" smtClean="0">
                <a:solidFill>
                  <a:schemeClr val="tx1"/>
                </a:solidFill>
              </a:rPr>
              <a:t>de Estadística y Geografía (INEGI) y Secretaría de Gobernación (SEGOB)</a:t>
            </a:r>
            <a:endParaRPr lang="es-E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5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3369546"/>
              </p:ext>
            </p:extLst>
          </p:nvPr>
        </p:nvGraphicFramePr>
        <p:xfrm>
          <a:off x="3285" y="0"/>
          <a:ext cx="12187128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8 Rectángulo"/>
          <p:cNvSpPr/>
          <p:nvPr/>
        </p:nvSpPr>
        <p:spPr>
          <a:xfrm>
            <a:off x="1" y="-486962"/>
            <a:ext cx="12190412" cy="53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Tasas de desaparecidos en la República Mexicana por región (2005-2014)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6" name="Rectángulo 11"/>
          <p:cNvSpPr/>
          <p:nvPr/>
        </p:nvSpPr>
        <p:spPr>
          <a:xfrm>
            <a:off x="-31965" y="6858000"/>
            <a:ext cx="12222378" cy="53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tx1"/>
                </a:solidFill>
              </a:rPr>
              <a:t>Fuente: </a:t>
            </a:r>
            <a:r>
              <a:rPr lang="es-ES" sz="1600" dirty="0">
                <a:solidFill>
                  <a:schemeClr val="tx1"/>
                </a:solidFill>
              </a:rPr>
              <a:t>Instituto Nacional </a:t>
            </a:r>
            <a:r>
              <a:rPr lang="es-ES" sz="1600" dirty="0" smtClean="0">
                <a:solidFill>
                  <a:schemeClr val="tx1"/>
                </a:solidFill>
              </a:rPr>
              <a:t>de Estadística y Geografía (INEGI), Registro Nacional de Personas Extraviadas o Desaparecidas (</a:t>
            </a:r>
            <a:r>
              <a:rPr lang="es-ES" sz="1600" dirty="0" err="1" smtClean="0">
                <a:solidFill>
                  <a:schemeClr val="tx1"/>
                </a:solidFill>
              </a:rPr>
              <a:t>RNPED</a:t>
            </a:r>
            <a:r>
              <a:rPr lang="es-ES" sz="1600" dirty="0">
                <a:solidFill>
                  <a:schemeClr val="tx1"/>
                </a:solidFill>
              </a:rPr>
              <a:t>) y Secretaría de Gobernación (SEGOB</a:t>
            </a:r>
            <a:r>
              <a:rPr lang="es-ES" sz="1600" dirty="0" smtClean="0">
                <a:solidFill>
                  <a:schemeClr val="tx1"/>
                </a:solidFill>
              </a:rPr>
              <a:t>)</a:t>
            </a:r>
            <a:endParaRPr lang="es-E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5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7" t="12594" r="23098" b="9790"/>
          <a:stretch/>
        </p:blipFill>
        <p:spPr bwMode="auto">
          <a:xfrm>
            <a:off x="9362" y="492394"/>
            <a:ext cx="4558360" cy="292057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9" t="12673" r="23166" b="9834"/>
          <a:stretch/>
        </p:blipFill>
        <p:spPr bwMode="auto">
          <a:xfrm>
            <a:off x="4567722" y="488702"/>
            <a:ext cx="4558360" cy="291596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12407" r="23125" b="10099"/>
          <a:stretch/>
        </p:blipFill>
        <p:spPr bwMode="auto">
          <a:xfrm>
            <a:off x="9362" y="3412968"/>
            <a:ext cx="4558360" cy="291596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12777" r="23125" b="9606"/>
          <a:stretch/>
        </p:blipFill>
        <p:spPr bwMode="auto">
          <a:xfrm>
            <a:off x="4567722" y="3429569"/>
            <a:ext cx="4558360" cy="289936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18 Rectángulo"/>
          <p:cNvSpPr/>
          <p:nvPr/>
        </p:nvSpPr>
        <p:spPr>
          <a:xfrm>
            <a:off x="7673" y="44624"/>
            <a:ext cx="9118409" cy="426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Evolución de la tasa de desaparecidos por regiones (</a:t>
            </a:r>
            <a:r>
              <a:rPr lang="es-MX" dirty="0" smtClean="0">
                <a:solidFill>
                  <a:schemeClr val="tx1"/>
                </a:solidFill>
              </a:rPr>
              <a:t>2007-2010)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4" name="Rectángulo 11"/>
          <p:cNvSpPr/>
          <p:nvPr/>
        </p:nvSpPr>
        <p:spPr>
          <a:xfrm>
            <a:off x="-31965" y="6309320"/>
            <a:ext cx="9158047" cy="53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tx1"/>
                </a:solidFill>
              </a:rPr>
              <a:t>Fuente: </a:t>
            </a:r>
            <a:r>
              <a:rPr lang="es-ES" sz="1600" dirty="0">
                <a:solidFill>
                  <a:schemeClr val="tx1"/>
                </a:solidFill>
              </a:rPr>
              <a:t>Instituto Nacional </a:t>
            </a:r>
            <a:r>
              <a:rPr lang="es-ES" sz="1600" dirty="0" smtClean="0">
                <a:solidFill>
                  <a:schemeClr val="tx1"/>
                </a:solidFill>
              </a:rPr>
              <a:t>de Estadística y Geografía (INEGI), Registro Nacional de Personas Extraviadas o Desaparecidas (</a:t>
            </a:r>
            <a:r>
              <a:rPr lang="es-ES" sz="1600" dirty="0" err="1" smtClean="0">
                <a:solidFill>
                  <a:schemeClr val="tx1"/>
                </a:solidFill>
              </a:rPr>
              <a:t>RNPED</a:t>
            </a:r>
            <a:r>
              <a:rPr lang="es-ES" sz="1600" dirty="0">
                <a:solidFill>
                  <a:schemeClr val="tx1"/>
                </a:solidFill>
              </a:rPr>
              <a:t>) y Secretaría de Gobernación (SEGOB</a:t>
            </a:r>
            <a:r>
              <a:rPr lang="es-ES" sz="1600" dirty="0" smtClean="0">
                <a:solidFill>
                  <a:schemeClr val="tx1"/>
                </a:solidFill>
              </a:rPr>
              <a:t>)</a:t>
            </a:r>
            <a:endParaRPr lang="es-E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69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2" t="12222" r="23021" b="9259"/>
          <a:stretch/>
        </p:blipFill>
        <p:spPr bwMode="auto">
          <a:xfrm>
            <a:off x="0" y="476672"/>
            <a:ext cx="4559666" cy="295451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7" t="12700" r="23058" b="9684"/>
          <a:stretch/>
        </p:blipFill>
        <p:spPr bwMode="auto">
          <a:xfrm>
            <a:off x="4568348" y="471182"/>
            <a:ext cx="4549678" cy="296000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8" t="11998" r="23303" b="9942"/>
          <a:stretch/>
        </p:blipFill>
        <p:spPr bwMode="auto">
          <a:xfrm>
            <a:off x="4539920" y="3358743"/>
            <a:ext cx="4565736" cy="291491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12362" r="23034" b="10144"/>
          <a:stretch/>
        </p:blipFill>
        <p:spPr bwMode="auto">
          <a:xfrm>
            <a:off x="8682" y="3358744"/>
            <a:ext cx="4550984" cy="291596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ángulo 11"/>
          <p:cNvSpPr/>
          <p:nvPr/>
        </p:nvSpPr>
        <p:spPr>
          <a:xfrm>
            <a:off x="-31965" y="6309320"/>
            <a:ext cx="9158047" cy="53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tx1"/>
                </a:solidFill>
              </a:rPr>
              <a:t>Fuente: </a:t>
            </a:r>
            <a:r>
              <a:rPr lang="es-ES" sz="1600" dirty="0">
                <a:solidFill>
                  <a:schemeClr val="tx1"/>
                </a:solidFill>
              </a:rPr>
              <a:t>Instituto Nacional </a:t>
            </a:r>
            <a:r>
              <a:rPr lang="es-ES" sz="1600" dirty="0" smtClean="0">
                <a:solidFill>
                  <a:schemeClr val="tx1"/>
                </a:solidFill>
              </a:rPr>
              <a:t>de Estadística y Geografía (INEGI), Registro Nacional de Personas Extraviadas o Desaparecidas (</a:t>
            </a:r>
            <a:r>
              <a:rPr lang="es-ES" sz="1600" dirty="0" err="1" smtClean="0">
                <a:solidFill>
                  <a:schemeClr val="tx1"/>
                </a:solidFill>
              </a:rPr>
              <a:t>RNPED</a:t>
            </a:r>
            <a:r>
              <a:rPr lang="es-ES" sz="1600" dirty="0">
                <a:solidFill>
                  <a:schemeClr val="tx1"/>
                </a:solidFill>
              </a:rPr>
              <a:t>) y Secretaría de Gobernación (SEGOB</a:t>
            </a:r>
            <a:r>
              <a:rPr lang="es-ES" sz="1600" dirty="0" smtClean="0">
                <a:solidFill>
                  <a:schemeClr val="tx1"/>
                </a:solidFill>
              </a:rPr>
              <a:t>)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1" name="18 Rectángulo"/>
          <p:cNvSpPr/>
          <p:nvPr/>
        </p:nvSpPr>
        <p:spPr>
          <a:xfrm>
            <a:off x="7673" y="44624"/>
            <a:ext cx="9118409" cy="426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Evolución de la tasa de desaparecidos por regiones (</a:t>
            </a:r>
            <a:r>
              <a:rPr lang="es-MX" dirty="0" smtClean="0">
                <a:solidFill>
                  <a:schemeClr val="tx1"/>
                </a:solidFill>
              </a:rPr>
              <a:t>2011-2014)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68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3401220" y="1397000"/>
          <a:ext cx="53879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3" imgW="10379418" imgH="7827643" progId="CorelDRAW.Graphic.12">
                  <p:embed/>
                </p:oleObj>
              </mc:Choice>
              <mc:Fallback>
                <p:oleObj name="CorelDRAW" r:id="rId3" imgW="10379418" imgH="7827643" progId="CorelDRAW.Graphic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01220" y="1397000"/>
                        <a:ext cx="53879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2166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0369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149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002C85AAC8954D85B69762B6A7FE7E" ma:contentTypeVersion="12" ma:contentTypeDescription="Create a new document." ma:contentTypeScope="" ma:versionID="486925466b24650111d723c31fe1ad43">
  <xsd:schema xmlns:xsd="http://www.w3.org/2001/XMLSchema" xmlns:xs="http://www.w3.org/2001/XMLSchema" xmlns:p="http://schemas.microsoft.com/office/2006/metadata/properties" xmlns:ns2="17461795-e92a-4e91-bbcf-4d985d41de94" xmlns:ns3="b9b6212f-9db0-4942-8466-4a359a1c547b" targetNamespace="http://schemas.microsoft.com/office/2006/metadata/properties" ma:root="true" ma:fieldsID="c4c68853c40f693e767c5b0fcbedc538" ns2:_="" ns3:_="">
    <xsd:import namespace="17461795-e92a-4e91-bbcf-4d985d41de94"/>
    <xsd:import namespace="b9b6212f-9db0-4942-8466-4a359a1c54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61795-e92a-4e91-bbcf-4d985d41de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b6212f-9db0-4942-8466-4a359a1c547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65B88A-398D-4666-847D-C3C030F22EE6}"/>
</file>

<file path=customXml/itemProps2.xml><?xml version="1.0" encoding="utf-8"?>
<ds:datastoreItem xmlns:ds="http://schemas.openxmlformats.org/officeDocument/2006/customXml" ds:itemID="{1A448D6E-0010-4A94-AF83-95391D613E1A}"/>
</file>

<file path=customXml/itemProps3.xml><?xml version="1.0" encoding="utf-8"?>
<ds:datastoreItem xmlns:ds="http://schemas.openxmlformats.org/officeDocument/2006/customXml" ds:itemID="{DE9086D7-B9B9-487A-9FED-E8393872E5A6}"/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302</Words>
  <Application>Microsoft Office PowerPoint</Application>
  <PresentationFormat>Personalizado</PresentationFormat>
  <Paragraphs>18</Paragraphs>
  <Slides>11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Tema de Office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Ernesto Pérez Aguirre</dc:creator>
  <cp:lastModifiedBy>Usuario</cp:lastModifiedBy>
  <cp:revision>26</cp:revision>
  <dcterms:created xsi:type="dcterms:W3CDTF">2016-10-04T21:24:11Z</dcterms:created>
  <dcterms:modified xsi:type="dcterms:W3CDTF">2016-11-22T22:45:39Z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0x01010020002C85AAC8954D85B69762B6A7FE7E</vt:lpwstr>
  </property>
</Properties>
</file>