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65" r:id="rId5"/>
    <p:sldId id="256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Total%20de%20Homicidi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MASACRES\Datos\MP_Total%20de%20Homicidi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000" dirty="0"/>
              <a:t>Tasa</a:t>
            </a:r>
            <a:r>
              <a:rPr lang="es-ES" sz="2000" baseline="0" dirty="0"/>
              <a:t> de homicidios dolosos en Coahuila por regiones (2000-2014)</a:t>
            </a:r>
            <a:endParaRPr lang="es-E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'TASAS COAH'!$Q$32</c:f>
              <c:strCache>
                <c:ptCount val="1"/>
                <c:pt idx="0">
                  <c:v>Fronteriza</c:v>
                </c:pt>
              </c:strCache>
            </c:strRef>
          </c:tx>
          <c:cat>
            <c:numRef>
              <c:f>'TASAS COAH'!$A$12:$A$26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COAH'!$Q$33:$Q$47</c:f>
              <c:numCache>
                <c:formatCode>0.00</c:formatCode>
                <c:ptCount val="15"/>
                <c:pt idx="0">
                  <c:v>9.0500844154425639</c:v>
                </c:pt>
                <c:pt idx="1">
                  <c:v>9.3621562918371364</c:v>
                </c:pt>
                <c:pt idx="2">
                  <c:v>11.858731302993705</c:v>
                </c:pt>
                <c:pt idx="3">
                  <c:v>7.4897250334697087</c:v>
                </c:pt>
                <c:pt idx="4">
                  <c:v>9.3621562918371364</c:v>
                </c:pt>
                <c:pt idx="5">
                  <c:v>6.2221241766291353</c:v>
                </c:pt>
                <c:pt idx="6">
                  <c:v>6.2221241766291353</c:v>
                </c:pt>
                <c:pt idx="7">
                  <c:v>3.9595335669458143</c:v>
                </c:pt>
                <c:pt idx="8">
                  <c:v>5.6564765242083057</c:v>
                </c:pt>
                <c:pt idx="9">
                  <c:v>6.5049480028395514</c:v>
                </c:pt>
                <c:pt idx="10">
                  <c:v>11.070460847470136</c:v>
                </c:pt>
                <c:pt idx="11">
                  <c:v>6.3259776271257921</c:v>
                </c:pt>
                <c:pt idx="12">
                  <c:v>25.040328107372929</c:v>
                </c:pt>
                <c:pt idx="13">
                  <c:v>19.50509768363786</c:v>
                </c:pt>
                <c:pt idx="14">
                  <c:v>20.032262485898343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'TASAS COAH'!$R$32</c:f>
              <c:strCache>
                <c:ptCount val="1"/>
                <c:pt idx="0">
                  <c:v>Carbonífera </c:v>
                </c:pt>
              </c:strCache>
            </c:strRef>
          </c:tx>
          <c:cat>
            <c:numRef>
              <c:f>'TASAS COAH'!$A$12:$A$26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COAH'!$R$33:$R$47</c:f>
              <c:numCache>
                <c:formatCode>0.00</c:formatCode>
                <c:ptCount val="15"/>
                <c:pt idx="0">
                  <c:v>5.6071971490517605</c:v>
                </c:pt>
                <c:pt idx="1">
                  <c:v>4.9841752436015652</c:v>
                </c:pt>
                <c:pt idx="2">
                  <c:v>3.1151095272509783</c:v>
                </c:pt>
                <c:pt idx="3">
                  <c:v>6.2302190545019567</c:v>
                </c:pt>
                <c:pt idx="4">
                  <c:v>3.7381314327011741</c:v>
                </c:pt>
                <c:pt idx="5">
                  <c:v>3.7350830122199468</c:v>
                </c:pt>
                <c:pt idx="6">
                  <c:v>2.4900553414799647</c:v>
                </c:pt>
                <c:pt idx="7">
                  <c:v>4.3575968475899378</c:v>
                </c:pt>
                <c:pt idx="8">
                  <c:v>6.2251383536999114</c:v>
                </c:pt>
                <c:pt idx="9">
                  <c:v>3.7350830122199468</c:v>
                </c:pt>
                <c:pt idx="10">
                  <c:v>6.8806550383596514</c:v>
                </c:pt>
                <c:pt idx="11">
                  <c:v>10.320982557539478</c:v>
                </c:pt>
                <c:pt idx="12">
                  <c:v>13.187922156856001</c:v>
                </c:pt>
                <c:pt idx="13">
                  <c:v>24.082292634258781</c:v>
                </c:pt>
                <c:pt idx="14">
                  <c:v>15.481473836309215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'TASAS COAH'!$S$32</c:f>
              <c:strCache>
                <c:ptCount val="1"/>
                <c:pt idx="0">
                  <c:v>Centro</c:v>
                </c:pt>
              </c:strCache>
            </c:strRef>
          </c:tx>
          <c:cat>
            <c:numRef>
              <c:f>'TASAS COAH'!$A$12:$A$26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COAH'!$S$33:$S$47</c:f>
              <c:numCache>
                <c:formatCode>0.00</c:formatCode>
                <c:ptCount val="15"/>
                <c:pt idx="0">
                  <c:v>1.1479441754747468</c:v>
                </c:pt>
                <c:pt idx="1">
                  <c:v>3.1568464825555536</c:v>
                </c:pt>
                <c:pt idx="2">
                  <c:v>2.008902307080807</c:v>
                </c:pt>
                <c:pt idx="3">
                  <c:v>6.3136929651111071</c:v>
                </c:pt>
                <c:pt idx="4">
                  <c:v>4.5917767018989872</c:v>
                </c:pt>
                <c:pt idx="5">
                  <c:v>5.6102083350865239</c:v>
                </c:pt>
                <c:pt idx="6">
                  <c:v>3.0856145842975877</c:v>
                </c:pt>
                <c:pt idx="7">
                  <c:v>2.805104167543262</c:v>
                </c:pt>
                <c:pt idx="8">
                  <c:v>1.402552083771631</c:v>
                </c:pt>
                <c:pt idx="9">
                  <c:v>6.7322500021038278</c:v>
                </c:pt>
                <c:pt idx="10">
                  <c:v>4.1439612125230507</c:v>
                </c:pt>
                <c:pt idx="11">
                  <c:v>9.8419078797422443</c:v>
                </c:pt>
                <c:pt idx="12">
                  <c:v>13.467873940699914</c:v>
                </c:pt>
                <c:pt idx="13">
                  <c:v>20.460808486832565</c:v>
                </c:pt>
                <c:pt idx="14">
                  <c:v>19.424818183701802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'TASAS COAH'!$T$32</c:f>
              <c:strCache>
                <c:ptCount val="1"/>
                <c:pt idx="0">
                  <c:v>La Laguna</c:v>
                </c:pt>
              </c:strCache>
            </c:strRef>
          </c:tx>
          <c:cat>
            <c:numRef>
              <c:f>'TASAS COAH'!$A$12:$A$26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COAH'!$T$33:$T$47</c:f>
              <c:numCache>
                <c:formatCode>0.00</c:formatCode>
                <c:ptCount val="15"/>
                <c:pt idx="0">
                  <c:v>7.3519453634376157</c:v>
                </c:pt>
                <c:pt idx="1">
                  <c:v>9.4156493251043152</c:v>
                </c:pt>
                <c:pt idx="2">
                  <c:v>7.7388898562501209</c:v>
                </c:pt>
                <c:pt idx="3">
                  <c:v>5.4172228993750844</c:v>
                </c:pt>
                <c:pt idx="4">
                  <c:v>5.5462043969792534</c:v>
                </c:pt>
                <c:pt idx="5">
                  <c:v>7.722310467770046</c:v>
                </c:pt>
                <c:pt idx="6">
                  <c:v>5.7026292685071107</c:v>
                </c:pt>
                <c:pt idx="7">
                  <c:v>5.1086053863709537</c:v>
                </c:pt>
                <c:pt idx="8">
                  <c:v>14.731792276976703</c:v>
                </c:pt>
                <c:pt idx="9">
                  <c:v>23.048126626882908</c:v>
                </c:pt>
                <c:pt idx="10">
                  <c:v>35.512513573551921</c:v>
                </c:pt>
                <c:pt idx="11">
                  <c:v>59.367423907153665</c:v>
                </c:pt>
                <c:pt idx="12">
                  <c:v>94.016411314783355</c:v>
                </c:pt>
                <c:pt idx="13">
                  <c:v>54.510089223841092</c:v>
                </c:pt>
                <c:pt idx="14">
                  <c:v>23.53108802138091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'TASAS COAH'!$U$32</c:f>
              <c:strCache>
                <c:ptCount val="1"/>
                <c:pt idx="0">
                  <c:v>Sureste</c:v>
                </c:pt>
              </c:strCache>
            </c:strRef>
          </c:tx>
          <c:cat>
            <c:numRef>
              <c:f>'TASAS COAH'!$A$12:$A$26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COAH'!$U$33:$U$47</c:f>
              <c:numCache>
                <c:formatCode>0.00</c:formatCode>
                <c:ptCount val="15"/>
                <c:pt idx="0">
                  <c:v>3.3240452763871384</c:v>
                </c:pt>
                <c:pt idx="1">
                  <c:v>4.480234937739187</c:v>
                </c:pt>
                <c:pt idx="2">
                  <c:v>4.191187522401175</c:v>
                </c:pt>
                <c:pt idx="3">
                  <c:v>2.8904741533801204</c:v>
                </c:pt>
                <c:pt idx="4">
                  <c:v>3.1795215687181329</c:v>
                </c:pt>
                <c:pt idx="5">
                  <c:v>4.9919488824434435</c:v>
                </c:pt>
                <c:pt idx="6">
                  <c:v>2.8159711644552763</c:v>
                </c:pt>
                <c:pt idx="7">
                  <c:v>4.7359515038566009</c:v>
                </c:pt>
                <c:pt idx="8">
                  <c:v>2.6879724751618541</c:v>
                </c:pt>
                <c:pt idx="9">
                  <c:v>3.9679593680960705</c:v>
                </c:pt>
                <c:pt idx="10">
                  <c:v>5.6804561633517414</c:v>
                </c:pt>
                <c:pt idx="11">
                  <c:v>11.247303203436449</c:v>
                </c:pt>
                <c:pt idx="12">
                  <c:v>13.519485668777143</c:v>
                </c:pt>
                <c:pt idx="13">
                  <c:v>11.360912326703483</c:v>
                </c:pt>
                <c:pt idx="14">
                  <c:v>8.0662477519594731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'TASAS COAH'!$V$32</c:f>
              <c:strCache>
                <c:ptCount val="1"/>
                <c:pt idx="0">
                  <c:v>Estatal</c:v>
                </c:pt>
              </c:strCache>
            </c:strRef>
          </c:tx>
          <c:cat>
            <c:numRef>
              <c:f>'TASAS COAH'!$A$12:$A$26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'TASAS COAH'!$V$33:$V$47</c:f>
              <c:numCache>
                <c:formatCode>0.00</c:formatCode>
                <c:ptCount val="15"/>
                <c:pt idx="0">
                  <c:v>5.3088026039241623</c:v>
                </c:pt>
                <c:pt idx="1">
                  <c:v>6.7447901935102061</c:v>
                </c:pt>
                <c:pt idx="2">
                  <c:v>6.0485537864381849</c:v>
                </c:pt>
                <c:pt idx="3">
                  <c:v>5.1347435021561578</c:v>
                </c:pt>
                <c:pt idx="4">
                  <c:v>5.0912287267141556</c:v>
                </c:pt>
                <c:pt idx="5">
                  <c:v>6.0916960564283427</c:v>
                </c:pt>
                <c:pt idx="6">
                  <c:v>4.2882334081436353</c:v>
                </c:pt>
                <c:pt idx="7">
                  <c:v>4.4485411991022765</c:v>
                </c:pt>
                <c:pt idx="8">
                  <c:v>7.2138505931388259</c:v>
                </c:pt>
                <c:pt idx="9">
                  <c:v>11.141391471625521</c:v>
                </c:pt>
                <c:pt idx="10">
                  <c:v>16.33683125872556</c:v>
                </c:pt>
                <c:pt idx="11">
                  <c:v>26.560995142248682</c:v>
                </c:pt>
                <c:pt idx="12">
                  <c:v>42.206512828778727</c:v>
                </c:pt>
                <c:pt idx="13">
                  <c:v>29.107939881916366</c:v>
                </c:pt>
                <c:pt idx="14">
                  <c:v>17.064529755773471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664016"/>
        <c:axId val="232657744"/>
      </c:lineChart>
      <c:catAx>
        <c:axId val="23266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2657744"/>
        <c:crosses val="autoZero"/>
        <c:auto val="1"/>
        <c:lblAlgn val="ctr"/>
        <c:lblOffset val="100"/>
        <c:noMultiLvlLbl val="0"/>
      </c:catAx>
      <c:valAx>
        <c:axId val="232657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Homicidios por cada 100 mil habitantes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23266401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s-ES" sz="2400"/>
              <a:t>Tasa</a:t>
            </a:r>
            <a:r>
              <a:rPr lang="es-ES" sz="2400" baseline="0"/>
              <a:t> de desaparecidos en Coahuila por regiones (2005-2014)</a:t>
            </a:r>
            <a:endParaRPr lang="es-ES" sz="2400"/>
          </a:p>
        </c:rich>
      </c:tx>
      <c:layout>
        <c:manualLayout>
          <c:xMode val="edge"/>
          <c:yMode val="edge"/>
          <c:x val="0.1882209137298412"/>
          <c:y val="8.4729422925913789E-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'TASAS COAH'!$Z$39</c:f>
              <c:strCache>
                <c:ptCount val="1"/>
                <c:pt idx="0">
                  <c:v>Fronteriza</c:v>
                </c:pt>
              </c:strCache>
            </c:strRef>
          </c:tx>
          <c:cat>
            <c:numRef>
              <c:f>'TASAS COAH'!$Y$40:$Y$49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'TASAS COAH'!$Z$40:$Z$49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3.3938859145249838</c:v>
                </c:pt>
                <c:pt idx="3">
                  <c:v>1.1312953048416612</c:v>
                </c:pt>
                <c:pt idx="4">
                  <c:v>5.3736526979978905</c:v>
                </c:pt>
                <c:pt idx="5">
                  <c:v>17.132856073465685</c:v>
                </c:pt>
                <c:pt idx="6">
                  <c:v>18.450768079116891</c:v>
                </c:pt>
                <c:pt idx="7">
                  <c:v>10.543296045209653</c:v>
                </c:pt>
                <c:pt idx="8">
                  <c:v>6.853142429386275</c:v>
                </c:pt>
                <c:pt idx="9">
                  <c:v>5.2716480226048263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'TASAS COAH'!$AA$39</c:f>
              <c:strCache>
                <c:ptCount val="1"/>
                <c:pt idx="0">
                  <c:v>Carbonífera</c:v>
                </c:pt>
              </c:strCache>
            </c:strRef>
          </c:tx>
          <c:cat>
            <c:numRef>
              <c:f>'TASAS COAH'!$Y$40:$Y$49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'TASAS COAH'!$AA$40:$AA$49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5.1604912787697392</c:v>
                </c:pt>
                <c:pt idx="8">
                  <c:v>5.1604912787697392</c:v>
                </c:pt>
                <c:pt idx="9">
                  <c:v>0.57338791986330429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'TASAS COAH'!$AB$39</c:f>
              <c:strCache>
                <c:ptCount val="1"/>
                <c:pt idx="0">
                  <c:v>Centro</c:v>
                </c:pt>
              </c:strCache>
            </c:strRef>
          </c:tx>
          <c:cat>
            <c:numRef>
              <c:f>'TASAS COAH'!$Y$40:$Y$49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'TASAS COAH'!$AB$40:$AB$49</c:f>
              <c:numCache>
                <c:formatCode>0.00</c:formatCode>
                <c:ptCount val="10"/>
                <c:pt idx="0">
                  <c:v>0</c:v>
                </c:pt>
                <c:pt idx="1">
                  <c:v>0.28051041675432614</c:v>
                </c:pt>
                <c:pt idx="2">
                  <c:v>1.9635729172802832</c:v>
                </c:pt>
                <c:pt idx="3">
                  <c:v>2.2440833340346091</c:v>
                </c:pt>
                <c:pt idx="4">
                  <c:v>1.402552083771631</c:v>
                </c:pt>
                <c:pt idx="5">
                  <c:v>3.3669684851749784</c:v>
                </c:pt>
                <c:pt idx="6">
                  <c:v>8.2879224250461014</c:v>
                </c:pt>
                <c:pt idx="7">
                  <c:v>8.2879224250461014</c:v>
                </c:pt>
                <c:pt idx="8">
                  <c:v>11.913888486003771</c:v>
                </c:pt>
                <c:pt idx="9">
                  <c:v>2.5899757578269065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'TASAS COAH'!$AC$39</c:f>
              <c:strCache>
                <c:ptCount val="1"/>
                <c:pt idx="0">
                  <c:v>La Laguna</c:v>
                </c:pt>
              </c:strCache>
            </c:strRef>
          </c:tx>
          <c:cat>
            <c:numRef>
              <c:f>'TASAS COAH'!$Y$40:$Y$49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'TASAS COAH'!$AC$40:$AC$49</c:f>
              <c:numCache>
                <c:formatCode>0.00</c:formatCode>
                <c:ptCount val="10"/>
                <c:pt idx="0">
                  <c:v>0</c:v>
                </c:pt>
                <c:pt idx="1">
                  <c:v>0.11880477642723149</c:v>
                </c:pt>
                <c:pt idx="2">
                  <c:v>3.5641432928169441</c:v>
                </c:pt>
                <c:pt idx="3">
                  <c:v>10.098405996314677</c:v>
                </c:pt>
                <c:pt idx="4">
                  <c:v>12.712111077713768</c:v>
                </c:pt>
                <c:pt idx="5">
                  <c:v>12.413188635132132</c:v>
                </c:pt>
                <c:pt idx="6">
                  <c:v>10.794077074027939</c:v>
                </c:pt>
                <c:pt idx="7">
                  <c:v>5.0732162247931312</c:v>
                </c:pt>
                <c:pt idx="8">
                  <c:v>4.641453141832014</c:v>
                </c:pt>
                <c:pt idx="9">
                  <c:v>3.130282351468102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'TASAS COAH'!$AD$39</c:f>
              <c:strCache>
                <c:ptCount val="1"/>
                <c:pt idx="0">
                  <c:v>Sureste</c:v>
                </c:pt>
              </c:strCache>
            </c:strRef>
          </c:tx>
          <c:cat>
            <c:numRef>
              <c:f>'TASAS COAH'!$Y$40:$Y$49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'TASAS COAH'!$AD$40:$AD$49</c:f>
              <c:numCache>
                <c:formatCode>0.00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1.1519882036407947</c:v>
                </c:pt>
                <c:pt idx="3">
                  <c:v>0.76799213576052971</c:v>
                </c:pt>
                <c:pt idx="4">
                  <c:v>0.38399606788026486</c:v>
                </c:pt>
                <c:pt idx="5">
                  <c:v>4.9988014237495326</c:v>
                </c:pt>
                <c:pt idx="6">
                  <c:v>6.4757200262209853</c:v>
                </c:pt>
                <c:pt idx="7">
                  <c:v>1.363309479204418</c:v>
                </c:pt>
                <c:pt idx="8">
                  <c:v>12.497003559373832</c:v>
                </c:pt>
                <c:pt idx="9">
                  <c:v>5.339628793550637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'TASAS COAH'!$AE$39</c:f>
              <c:strCache>
                <c:ptCount val="1"/>
                <c:pt idx="0">
                  <c:v>Estatal</c:v>
                </c:pt>
              </c:strCache>
            </c:strRef>
          </c:tx>
          <c:cat>
            <c:numRef>
              <c:f>'TASAS COAH'!$Y$40:$Y$49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'TASAS COAH'!$AE$40:$AE$49</c:f>
              <c:numCache>
                <c:formatCode>0.00</c:formatCode>
                <c:ptCount val="10"/>
                <c:pt idx="0">
                  <c:v>0</c:v>
                </c:pt>
                <c:pt idx="1">
                  <c:v>8.0153895479320295E-2</c:v>
                </c:pt>
                <c:pt idx="2">
                  <c:v>2.4446938121192692</c:v>
                </c:pt>
                <c:pt idx="3">
                  <c:v>4.2481564604039761</c:v>
                </c:pt>
                <c:pt idx="4">
                  <c:v>5.6909265790317409</c:v>
                </c:pt>
                <c:pt idx="5">
                  <c:v>9.1690010628036553</c:v>
                </c:pt>
                <c:pt idx="6">
                  <c:v>10.151394033818333</c:v>
                </c:pt>
                <c:pt idx="7">
                  <c:v>5.5305085775641096</c:v>
                </c:pt>
                <c:pt idx="8">
                  <c:v>8.5504573403129331</c:v>
                </c:pt>
                <c:pt idx="9">
                  <c:v>4.1114965083206867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781464"/>
        <c:axId val="310780288"/>
      </c:lineChart>
      <c:catAx>
        <c:axId val="310781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10780288"/>
        <c:crosses val="autoZero"/>
        <c:auto val="1"/>
        <c:lblAlgn val="ctr"/>
        <c:lblOffset val="100"/>
        <c:noMultiLvlLbl val="0"/>
      </c:catAx>
      <c:valAx>
        <c:axId val="3107802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Homicidios por cada 100 mil habitantes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3107814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66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4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3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6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7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FD11-CEA1-4716-87D6-901FA7F26334}" type="datetimeFigureOut">
              <a:rPr lang="es-ES" smtClean="0"/>
              <a:t>22/11/2016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7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Instituto Nacional de Estadística y Geografía (INEGI), Instituto Nacional para el Federalismo y el Desarrollo Municipal (</a:t>
            </a:r>
            <a:r>
              <a:rPr lang="es-ES" sz="1600" dirty="0" err="1" smtClean="0">
                <a:solidFill>
                  <a:schemeClr val="tx1"/>
                </a:solidFill>
              </a:rPr>
              <a:t>INAFED</a:t>
            </a:r>
            <a:r>
              <a:rPr lang="es-ES" sz="1600" dirty="0" smtClean="0">
                <a:solidFill>
                  <a:schemeClr val="tx1"/>
                </a:solidFill>
              </a:rPr>
              <a:t>).</a:t>
            </a:r>
            <a:endParaRPr lang="es-ES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049000"/>
              </p:ext>
            </p:extLst>
          </p:nvPr>
        </p:nvGraphicFramePr>
        <p:xfrm>
          <a:off x="-1" y="0"/>
          <a:ext cx="1033612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734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-5" y="253168"/>
            <a:ext cx="9256510" cy="9938715"/>
            <a:chOff x="2312132" y="3397334"/>
            <a:chExt cx="8049140" cy="8642361"/>
          </a:xfrm>
        </p:grpSpPr>
        <p:graphicFrame>
          <p:nvGraphicFramePr>
            <p:cNvPr id="20" name="Objeto 19"/>
            <p:cNvGraphicFramePr>
              <a:graphicFrameLocks noChangeAspect="1"/>
            </p:cNvGraphicFramePr>
            <p:nvPr>
              <p:extLst/>
            </p:nvPr>
          </p:nvGraphicFramePr>
          <p:xfrm>
            <a:off x="2338988" y="3397335"/>
            <a:ext cx="3997714" cy="288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4" name="CorelDRAW" r:id="rId3" imgW="7995427" imgH="5761573" progId="CorelDRAW.Graphic.12">
                    <p:embed/>
                  </p:oleObj>
                </mc:Choice>
                <mc:Fallback>
                  <p:oleObj name="CorelDRAW" r:id="rId3" imgW="7995427" imgH="5761573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38988" y="3397335"/>
                          <a:ext cx="3997714" cy="2880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o 20"/>
            <p:cNvGraphicFramePr>
              <a:graphicFrameLocks noChangeAspect="1"/>
            </p:cNvGraphicFramePr>
            <p:nvPr>
              <p:extLst/>
            </p:nvPr>
          </p:nvGraphicFramePr>
          <p:xfrm>
            <a:off x="6309846" y="3397334"/>
            <a:ext cx="3997714" cy="288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5" name="CorelDRAW" r:id="rId5" imgW="7995427" imgH="5761573" progId="CorelDRAW.Graphic.12">
                    <p:embed/>
                  </p:oleObj>
                </mc:Choice>
                <mc:Fallback>
                  <p:oleObj name="CorelDRAW" r:id="rId5" imgW="7995427" imgH="5761573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09846" y="3397334"/>
                          <a:ext cx="3997714" cy="2880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to 23"/>
            <p:cNvGraphicFramePr>
              <a:graphicFrameLocks noChangeAspect="1"/>
            </p:cNvGraphicFramePr>
            <p:nvPr>
              <p:extLst/>
            </p:nvPr>
          </p:nvGraphicFramePr>
          <p:xfrm>
            <a:off x="2338988" y="6278121"/>
            <a:ext cx="3997714" cy="288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6" name="CorelDRAW" r:id="rId7" imgW="7995427" imgH="5761573" progId="CorelDRAW.Graphic.12">
                    <p:embed/>
                  </p:oleObj>
                </mc:Choice>
                <mc:Fallback>
                  <p:oleObj name="CorelDRAW" r:id="rId7" imgW="7995427" imgH="5761573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338988" y="6278121"/>
                          <a:ext cx="3997714" cy="2880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to 24"/>
            <p:cNvGraphicFramePr>
              <a:graphicFrameLocks noChangeAspect="1"/>
            </p:cNvGraphicFramePr>
            <p:nvPr>
              <p:extLst/>
            </p:nvPr>
          </p:nvGraphicFramePr>
          <p:xfrm>
            <a:off x="6336702" y="6278121"/>
            <a:ext cx="3997714" cy="288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7" name="CorelDRAW" r:id="rId9" imgW="7995427" imgH="5761573" progId="CorelDRAW.Graphic.12">
                    <p:embed/>
                  </p:oleObj>
                </mc:Choice>
                <mc:Fallback>
                  <p:oleObj name="CorelDRAW" r:id="rId9" imgW="7995427" imgH="5761573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336702" y="6278121"/>
                          <a:ext cx="3997714" cy="2880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to 25"/>
            <p:cNvGraphicFramePr>
              <a:graphicFrameLocks noChangeAspect="1"/>
            </p:cNvGraphicFramePr>
            <p:nvPr>
              <p:extLst/>
            </p:nvPr>
          </p:nvGraphicFramePr>
          <p:xfrm>
            <a:off x="2312132" y="9158908"/>
            <a:ext cx="3997714" cy="288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CorelDRAW" r:id="rId11" imgW="7995427" imgH="5761573" progId="CorelDRAW.Graphic.12">
                    <p:embed/>
                  </p:oleObj>
                </mc:Choice>
                <mc:Fallback>
                  <p:oleObj name="CorelDRAW" r:id="rId11" imgW="7995427" imgH="5761573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12132" y="9158908"/>
                          <a:ext cx="3997714" cy="2880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to 26"/>
            <p:cNvGraphicFramePr>
              <a:graphicFrameLocks noChangeAspect="1"/>
            </p:cNvGraphicFramePr>
            <p:nvPr>
              <p:extLst/>
            </p:nvPr>
          </p:nvGraphicFramePr>
          <p:xfrm>
            <a:off x="6363558" y="9158907"/>
            <a:ext cx="3997714" cy="2880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CorelDRAW" r:id="rId13" imgW="7995427" imgH="5761573" progId="CorelDRAW.Graphic.12">
                    <p:embed/>
                  </p:oleObj>
                </mc:Choice>
                <mc:Fallback>
                  <p:oleObj name="CorelDRAW" r:id="rId13" imgW="7995427" imgH="5761573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363558" y="9158907"/>
                          <a:ext cx="3997714" cy="2880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homicidios en Coahuila por región (2009-2014)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1" name="Rectángulo 4"/>
          <p:cNvSpPr/>
          <p:nvPr/>
        </p:nvSpPr>
        <p:spPr>
          <a:xfrm>
            <a:off x="-2" y="10229850"/>
            <a:ext cx="9403351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Instituto Nacional de Estadística y Geografía (INEGI), Instituto Nacional para el Federalismo y el Desarrollo Municipal (</a:t>
            </a:r>
            <a:r>
              <a:rPr lang="es-ES" sz="1600" dirty="0" err="1" smtClean="0">
                <a:solidFill>
                  <a:schemeClr val="tx1"/>
                </a:solidFill>
              </a:rPr>
              <a:t>INAFED</a:t>
            </a:r>
            <a:r>
              <a:rPr lang="es-ES" sz="1600" dirty="0" smtClean="0">
                <a:solidFill>
                  <a:schemeClr val="tx1"/>
                </a:solidFill>
              </a:rPr>
              <a:t>).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9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</a:t>
            </a:r>
            <a:r>
              <a:rPr lang="es-ES" sz="1600" dirty="0">
                <a:solidFill>
                  <a:schemeClr val="tx1"/>
                </a:solidFill>
              </a:rPr>
              <a:t>Instituto Nacional para el Federalismo y el Desarrollo Municipal (</a:t>
            </a:r>
            <a:r>
              <a:rPr lang="es-ES" sz="1600" dirty="0" err="1">
                <a:solidFill>
                  <a:schemeClr val="tx1"/>
                </a:solidFill>
              </a:rPr>
              <a:t>INAFED</a:t>
            </a:r>
            <a:r>
              <a:rPr lang="es-ES" sz="1600" dirty="0">
                <a:solidFill>
                  <a:schemeClr val="tx1"/>
                </a:solidFill>
              </a:rPr>
              <a:t>).</a:t>
            </a:r>
          </a:p>
        </p:txBody>
      </p:sp>
      <p:graphicFrame>
        <p:nvGraphicFramePr>
          <p:cNvPr id="6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228033"/>
              </p:ext>
            </p:extLst>
          </p:nvPr>
        </p:nvGraphicFramePr>
        <p:xfrm>
          <a:off x="-1" y="0"/>
          <a:ext cx="1015299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4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>
            <a:grpSpLocks noChangeAspect="1"/>
          </p:cNvGrpSpPr>
          <p:nvPr/>
        </p:nvGrpSpPr>
        <p:grpSpPr>
          <a:xfrm>
            <a:off x="146047" y="38097"/>
            <a:ext cx="9084945" cy="9852279"/>
            <a:chOff x="146050" y="0"/>
            <a:chExt cx="7969250" cy="8642350"/>
          </a:xfrm>
        </p:grpSpPr>
        <p:graphicFrame>
          <p:nvGraphicFramePr>
            <p:cNvPr id="4" name="3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737985"/>
                </p:ext>
              </p:extLst>
            </p:nvPr>
          </p:nvGraphicFramePr>
          <p:xfrm>
            <a:off x="4130675" y="5761038"/>
            <a:ext cx="3984625" cy="288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CorelDRAW" r:id="rId3" imgW="7584480" imgH="5472360" progId="CorelDRAW.Graphic.12">
                    <p:embed/>
                  </p:oleObj>
                </mc:Choice>
                <mc:Fallback>
                  <p:oleObj name="CorelDRAW" r:id="rId3" imgW="7584480" imgH="5472360" progId="CorelDRAW.Graphic.12">
                    <p:embed/>
                    <p:pic>
                      <p:nvPicPr>
                        <p:cNvPr id="0" name="Objeto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675" y="5761038"/>
                          <a:ext cx="3984625" cy="288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4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3785732"/>
                </p:ext>
              </p:extLst>
            </p:nvPr>
          </p:nvGraphicFramePr>
          <p:xfrm>
            <a:off x="146050" y="5761038"/>
            <a:ext cx="3984625" cy="288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CorelDRAW" r:id="rId5" imgW="7584480" imgH="5472360" progId="CorelDRAW.Graphic.12">
                    <p:embed/>
                  </p:oleObj>
                </mc:Choice>
                <mc:Fallback>
                  <p:oleObj name="CorelDRAW" r:id="rId5" imgW="7584480" imgH="5472360" progId="CorelDRAW.Graphic.12">
                    <p:embed/>
                    <p:pic>
                      <p:nvPicPr>
                        <p:cNvPr id="0" name="Objeto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050" y="5761038"/>
                          <a:ext cx="3984625" cy="288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188587"/>
                </p:ext>
              </p:extLst>
            </p:nvPr>
          </p:nvGraphicFramePr>
          <p:xfrm>
            <a:off x="4130675" y="2879725"/>
            <a:ext cx="3984625" cy="288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CorelDRAW" r:id="rId7" imgW="7584480" imgH="5472360" progId="CorelDRAW.Graphic.12">
                    <p:embed/>
                  </p:oleObj>
                </mc:Choice>
                <mc:Fallback>
                  <p:oleObj name="CorelDRAW" r:id="rId7" imgW="7584480" imgH="5472360" progId="CorelDRAW.Graphic.12">
                    <p:embed/>
                    <p:pic>
                      <p:nvPicPr>
                        <p:cNvPr id="0" name="Objeto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675" y="2879725"/>
                          <a:ext cx="3984625" cy="288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17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6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908943"/>
                </p:ext>
              </p:extLst>
            </p:nvPr>
          </p:nvGraphicFramePr>
          <p:xfrm>
            <a:off x="146050" y="2879725"/>
            <a:ext cx="3984625" cy="288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CorelDRAW" r:id="rId9" imgW="7584480" imgH="5472360" progId="CorelDRAW.Graphic.12">
                    <p:embed/>
                  </p:oleObj>
                </mc:Choice>
                <mc:Fallback>
                  <p:oleObj name="CorelDRAW" r:id="rId9" imgW="7584480" imgH="5472360" progId="CorelDRAW.Graphic.12">
                    <p:embed/>
                    <p:pic>
                      <p:nvPicPr>
                        <p:cNvPr id="0" name="Objeto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050" y="2879725"/>
                          <a:ext cx="3984625" cy="288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7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8941601"/>
                </p:ext>
              </p:extLst>
            </p:nvPr>
          </p:nvGraphicFramePr>
          <p:xfrm>
            <a:off x="4130675" y="0"/>
            <a:ext cx="3984625" cy="287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CorelDRAW" r:id="rId11" imgW="7584480" imgH="5472360" progId="CorelDRAW.Graphic.12">
                    <p:embed/>
                  </p:oleObj>
                </mc:Choice>
                <mc:Fallback>
                  <p:oleObj name="CorelDRAW" r:id="rId11" imgW="7584480" imgH="5472360" progId="CorelDRAW.Graphic.12">
                    <p:embed/>
                    <p:pic>
                      <p:nvPicPr>
                        <p:cNvPr id="0" name="Objeto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0675" y="0"/>
                          <a:ext cx="3984625" cy="287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8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1397188"/>
                </p:ext>
              </p:extLst>
            </p:nvPr>
          </p:nvGraphicFramePr>
          <p:xfrm>
            <a:off x="146050" y="0"/>
            <a:ext cx="3984625" cy="2879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1" name="CorelDRAW" r:id="rId13" imgW="7584480" imgH="5472360" progId="CorelDRAW.Graphic.12">
                    <p:embed/>
                  </p:oleObj>
                </mc:Choice>
                <mc:Fallback>
                  <p:oleObj name="CorelDRAW" r:id="rId13" imgW="7584480" imgH="5472360" progId="CorelDRAW.Graphic.12">
                    <p:embed/>
                    <p:pic>
                      <p:nvPicPr>
                        <p:cNvPr id="0" name="Objeto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050" y="0"/>
                          <a:ext cx="3984625" cy="2879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Tasas de desaparecidos en Tamaulipas por región (2009-2014)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2" name="Rectángulo 4"/>
          <p:cNvSpPr/>
          <p:nvPr/>
        </p:nvSpPr>
        <p:spPr>
          <a:xfrm>
            <a:off x="0" y="10001250"/>
            <a:ext cx="940334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</a:t>
            </a:r>
            <a:r>
              <a:rPr lang="es-ES" sz="1600" dirty="0">
                <a:solidFill>
                  <a:schemeClr val="tx1"/>
                </a:solidFill>
              </a:rPr>
              <a:t>Instituto Nacional para el Federalismo y el Desarrollo Municipal (</a:t>
            </a:r>
            <a:r>
              <a:rPr lang="es-ES" sz="1600" dirty="0" err="1">
                <a:solidFill>
                  <a:schemeClr val="tx1"/>
                </a:solidFill>
              </a:rPr>
              <a:t>INAFED</a:t>
            </a:r>
            <a:r>
              <a:rPr lang="es-ES" sz="16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3098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7676219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7676218" y="0"/>
            <a:ext cx="4515782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8 Rectángulo"/>
          <p:cNvSpPr/>
          <p:nvPr/>
        </p:nvSpPr>
        <p:spPr>
          <a:xfrm>
            <a:off x="-21654" y="-531586"/>
            <a:ext cx="12213654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Regiones de Coahuila y Municipios de la Región Fronteriza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6858000"/>
            <a:ext cx="12192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ES" sz="1600" dirty="0">
                <a:solidFill>
                  <a:schemeClr val="tx1"/>
                </a:solidFill>
              </a:rPr>
              <a:t>Instituto Nacional para el Federalismo y el Desarrollo Municipal (INAFED).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78898"/>
              </p:ext>
            </p:extLst>
          </p:nvPr>
        </p:nvGraphicFramePr>
        <p:xfrm>
          <a:off x="357900" y="947057"/>
          <a:ext cx="7318318" cy="4609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CorelDRAW" r:id="rId3" imgW="9147897" imgH="5761573" progId="CorelDRAW.Graphic.12">
                  <p:embed/>
                </p:oleObj>
              </mc:Choice>
              <mc:Fallback>
                <p:oleObj name="CorelDRAW" r:id="rId3" imgW="9147897" imgH="5761573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900" y="947057"/>
                        <a:ext cx="7318318" cy="46092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294571"/>
              </p:ext>
            </p:extLst>
          </p:nvPr>
        </p:nvGraphicFramePr>
        <p:xfrm>
          <a:off x="7915754" y="901127"/>
          <a:ext cx="4036710" cy="444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orelDRAW" r:id="rId5" imgW="4749070" imgH="5229041" progId="CorelDRAW.Graphic.12">
                  <p:embed/>
                </p:oleObj>
              </mc:Choice>
              <mc:Fallback>
                <p:oleObj name="CorelDRAW" r:id="rId5" imgW="4749070" imgH="5229041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5754" y="901127"/>
                        <a:ext cx="4036710" cy="444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943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306536"/>
            <a:ext cx="12194480" cy="48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Posible ubicación del Rancho San José o Rancho de los Garza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6" name="Rectángulo 4"/>
          <p:cNvSpPr/>
          <p:nvPr/>
        </p:nvSpPr>
        <p:spPr>
          <a:xfrm>
            <a:off x="0" y="5896274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Expediente de la Procuraduría General de Justicia del Estado de Coahuila</a:t>
            </a:r>
            <a:endParaRPr lang="es-ES" sz="1600" dirty="0">
              <a:solidFill>
                <a:schemeClr val="tx1"/>
              </a:solidFill>
            </a:endParaRPr>
          </a:p>
        </p:txBody>
      </p:sp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-22" y="842197"/>
            <a:ext cx="12188966" cy="5076646"/>
            <a:chOff x="0" y="842211"/>
            <a:chExt cx="10580914" cy="4406900"/>
          </a:xfrm>
        </p:grpSpPr>
        <p:grpSp>
          <p:nvGrpSpPr>
            <p:cNvPr id="7" name="Grupo 6"/>
            <p:cNvGrpSpPr/>
            <p:nvPr/>
          </p:nvGrpSpPr>
          <p:grpSpPr>
            <a:xfrm>
              <a:off x="0" y="842211"/>
              <a:ext cx="4737100" cy="4406900"/>
              <a:chOff x="4356100" y="444500"/>
              <a:chExt cx="4737100" cy="4406900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 rotWithShape="1">
              <a:blip r:embed="rId2"/>
              <a:srcRect l="35896" t="27950" r="27696" b="11806"/>
              <a:stretch/>
            </p:blipFill>
            <p:spPr>
              <a:xfrm>
                <a:off x="4356100" y="444500"/>
                <a:ext cx="4737100" cy="4406900"/>
              </a:xfrm>
              <a:prstGeom prst="rect">
                <a:avLst/>
              </a:prstGeom>
            </p:spPr>
          </p:pic>
          <p:sp>
            <p:nvSpPr>
              <p:cNvPr id="9" name="Rectángulo 8"/>
              <p:cNvSpPr/>
              <p:nvPr/>
            </p:nvSpPr>
            <p:spPr>
              <a:xfrm rot="2861866">
                <a:off x="6330345" y="2062694"/>
                <a:ext cx="407076" cy="40290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Llamada con línea 1 9"/>
              <p:cNvSpPr/>
              <p:nvPr/>
            </p:nvSpPr>
            <p:spPr>
              <a:xfrm flipH="1">
                <a:off x="4480560" y="2095499"/>
                <a:ext cx="1508258" cy="1977571"/>
              </a:xfrm>
              <a:prstGeom prst="borderCallout1">
                <a:avLst>
                  <a:gd name="adj1" fmla="val 45673"/>
                  <a:gd name="adj2" fmla="val -249"/>
                  <a:gd name="adj3" fmla="val 17850"/>
                  <a:gd name="adj4" fmla="val -29961"/>
                </a:avLst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dirty="0" smtClean="0">
                    <a:solidFill>
                      <a:srgbClr val="FF0000"/>
                    </a:solidFill>
                  </a:rPr>
                  <a:t>Zona del Rancho de Los Garza (km. 7,5 de la carretera 15, entre Allende y Villa Unión)</a:t>
                </a:r>
                <a:endParaRPr lang="es-ES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28137" t="25348" r="26949" b="14535"/>
            <a:stretch/>
          </p:blipFill>
          <p:spPr>
            <a:xfrm>
              <a:off x="4737101" y="842211"/>
              <a:ext cx="5843813" cy="4397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70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t="7408" r="9687" b="4815"/>
          <a:stretch/>
        </p:blipFill>
        <p:spPr bwMode="auto">
          <a:xfrm>
            <a:off x="0" y="2282"/>
            <a:ext cx="12165608" cy="532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 rot="20680125">
            <a:off x="181154" y="1622642"/>
            <a:ext cx="607621" cy="820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Llamada con línea 1"/>
          <p:cNvSpPr/>
          <p:nvPr/>
        </p:nvSpPr>
        <p:spPr>
          <a:xfrm>
            <a:off x="1264283" y="1484784"/>
            <a:ext cx="1248139" cy="432048"/>
          </a:xfrm>
          <a:prstGeom prst="borderCallout1">
            <a:avLst>
              <a:gd name="adj1" fmla="val 41678"/>
              <a:gd name="adj2" fmla="val 621"/>
              <a:gd name="adj3" fmla="val 107209"/>
              <a:gd name="adj4" fmla="val -407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Campo de exterminio</a:t>
            </a:r>
            <a:endParaRPr lang="es-MX" sz="1200" dirty="0"/>
          </a:p>
        </p:txBody>
      </p:sp>
      <p:sp>
        <p:nvSpPr>
          <p:cNvPr id="6" name="5 Llamada con línea 2"/>
          <p:cNvSpPr/>
          <p:nvPr/>
        </p:nvSpPr>
        <p:spPr>
          <a:xfrm flipH="1">
            <a:off x="10224459" y="1772816"/>
            <a:ext cx="960107" cy="360040"/>
          </a:xfrm>
          <a:prstGeom prst="borderCallout2">
            <a:avLst>
              <a:gd name="adj1" fmla="val 18750"/>
              <a:gd name="adj2" fmla="val -8333"/>
              <a:gd name="adj3" fmla="val 45017"/>
              <a:gd name="adj4" fmla="val -1676"/>
              <a:gd name="adj5" fmla="val -36973"/>
              <a:gd name="adj6" fmla="val -4578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EUA</a:t>
            </a:r>
            <a:endParaRPr lang="es-MX" sz="1200" dirty="0"/>
          </a:p>
        </p:txBody>
      </p:sp>
      <p:sp>
        <p:nvSpPr>
          <p:cNvPr id="7" name="6 Llamada con línea 1"/>
          <p:cNvSpPr/>
          <p:nvPr/>
        </p:nvSpPr>
        <p:spPr>
          <a:xfrm>
            <a:off x="1775520" y="4077072"/>
            <a:ext cx="1536171" cy="360040"/>
          </a:xfrm>
          <a:prstGeom prst="borderCallout1">
            <a:avLst>
              <a:gd name="adj1" fmla="val 28274"/>
              <a:gd name="adj2" fmla="val 926"/>
              <a:gd name="adj3" fmla="val 70171"/>
              <a:gd name="adj4" fmla="val -4494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/>
              <a:t>Parque Laguito Mexicano</a:t>
            </a:r>
            <a:endParaRPr lang="es-MX" sz="1200" dirty="0"/>
          </a:p>
        </p:txBody>
      </p:sp>
      <p:sp>
        <p:nvSpPr>
          <p:cNvPr id="9" name="8 Rectángulo"/>
          <p:cNvSpPr/>
          <p:nvPr/>
        </p:nvSpPr>
        <p:spPr>
          <a:xfrm>
            <a:off x="-28872" y="-481744"/>
            <a:ext cx="12194480" cy="48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Posible ubicación del campo de exterminio, según el testimonio de Efrén Tavira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8" name="Rectángulo 4"/>
          <p:cNvSpPr/>
          <p:nvPr/>
        </p:nvSpPr>
        <p:spPr>
          <a:xfrm>
            <a:off x="-28872" y="5328481"/>
            <a:ext cx="12220872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solidFill>
                  <a:schemeClr val="tx1"/>
                </a:solidFill>
              </a:rPr>
              <a:t>Fuente: </a:t>
            </a:r>
            <a:r>
              <a:rPr lang="es-MX" sz="1600" dirty="0">
                <a:solidFill>
                  <a:schemeClr val="tx1"/>
                </a:solidFill>
              </a:rPr>
              <a:t>Buch, Jason y Contreras, Guillermo, “ A trial </a:t>
            </a:r>
            <a:r>
              <a:rPr lang="es-MX" sz="1600" dirty="0" err="1">
                <a:solidFill>
                  <a:schemeClr val="tx1"/>
                </a:solidFill>
              </a:rPr>
              <a:t>offered</a:t>
            </a:r>
            <a:r>
              <a:rPr lang="es-MX" sz="1600" dirty="0">
                <a:solidFill>
                  <a:schemeClr val="tx1"/>
                </a:solidFill>
              </a:rPr>
              <a:t> </a:t>
            </a:r>
            <a:r>
              <a:rPr lang="es-MX" sz="1600" dirty="0" err="1">
                <a:solidFill>
                  <a:schemeClr val="tx1"/>
                </a:solidFill>
              </a:rPr>
              <a:t>inside</a:t>
            </a:r>
            <a:r>
              <a:rPr lang="es-MX" sz="1600" dirty="0">
                <a:solidFill>
                  <a:schemeClr val="tx1"/>
                </a:solidFill>
              </a:rPr>
              <a:t> look at a </a:t>
            </a:r>
            <a:r>
              <a:rPr lang="es-MX" sz="1600" dirty="0" err="1">
                <a:solidFill>
                  <a:schemeClr val="tx1"/>
                </a:solidFill>
              </a:rPr>
              <a:t>violent</a:t>
            </a:r>
            <a:r>
              <a:rPr lang="es-MX" sz="1600" dirty="0">
                <a:solidFill>
                  <a:schemeClr val="tx1"/>
                </a:solidFill>
              </a:rPr>
              <a:t>, </a:t>
            </a:r>
            <a:r>
              <a:rPr lang="es-MX" sz="1600" dirty="0" err="1">
                <a:solidFill>
                  <a:schemeClr val="tx1"/>
                </a:solidFill>
              </a:rPr>
              <a:t>bloody</a:t>
            </a:r>
            <a:r>
              <a:rPr lang="es-MX" sz="1600" dirty="0">
                <a:solidFill>
                  <a:schemeClr val="tx1"/>
                </a:solidFill>
              </a:rPr>
              <a:t> cartel”, </a:t>
            </a:r>
            <a:r>
              <a:rPr lang="es-MX" sz="1600" i="1" dirty="0">
                <a:solidFill>
                  <a:schemeClr val="tx1"/>
                </a:solidFill>
              </a:rPr>
              <a:t>San Antonio Express News</a:t>
            </a:r>
            <a:r>
              <a:rPr lang="es-MX" sz="1600" dirty="0">
                <a:solidFill>
                  <a:schemeClr val="tx1"/>
                </a:solidFill>
              </a:rPr>
              <a:t>, 23 de julio de 2016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02C85AAC8954D85B69762B6A7FE7E" ma:contentTypeVersion="12" ma:contentTypeDescription="Create a new document." ma:contentTypeScope="" ma:versionID="486925466b24650111d723c31fe1ad43">
  <xsd:schema xmlns:xsd="http://www.w3.org/2001/XMLSchema" xmlns:xs="http://www.w3.org/2001/XMLSchema" xmlns:p="http://schemas.microsoft.com/office/2006/metadata/properties" xmlns:ns2="17461795-e92a-4e91-bbcf-4d985d41de94" xmlns:ns3="b9b6212f-9db0-4942-8466-4a359a1c547b" targetNamespace="http://schemas.microsoft.com/office/2006/metadata/properties" ma:root="true" ma:fieldsID="c4c68853c40f693e767c5b0fcbedc538" ns2:_="" ns3:_="">
    <xsd:import namespace="17461795-e92a-4e91-bbcf-4d985d41de94"/>
    <xsd:import namespace="b9b6212f-9db0-4942-8466-4a359a1c5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1795-e92a-4e91-bbcf-4d985d41d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212f-9db0-4942-8466-4a359a1c5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538D5C-4C2C-4583-A657-6CFC7A9846DF}"/>
</file>

<file path=customXml/itemProps2.xml><?xml version="1.0" encoding="utf-8"?>
<ds:datastoreItem xmlns:ds="http://schemas.openxmlformats.org/officeDocument/2006/customXml" ds:itemID="{5FD8D553-3858-4374-B544-30FBB32056A6}"/>
</file>

<file path=customXml/itemProps3.xml><?xml version="1.0" encoding="utf-8"?>
<ds:datastoreItem xmlns:ds="http://schemas.openxmlformats.org/officeDocument/2006/customXml" ds:itemID="{A683E54D-FB7A-4BB1-A077-2E11141D189E}"/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286</Words>
  <Application>Microsoft Office PowerPoint</Application>
  <PresentationFormat>Panorámica</PresentationFormat>
  <Paragraphs>20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21</cp:revision>
  <dcterms:created xsi:type="dcterms:W3CDTF">2016-10-03T03:35:18Z</dcterms:created>
  <dcterms:modified xsi:type="dcterms:W3CDTF">2016-11-22T23:19:38Z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0x01010020002C85AAC8954D85B69762B6A7FE7E</vt:lpwstr>
  </property>
</Properties>
</file>