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66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4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3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6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7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7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3051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130512" y="0"/>
            <a:ext cx="306148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12539"/>
              </p:ext>
            </p:extLst>
          </p:nvPr>
        </p:nvGraphicFramePr>
        <p:xfrm>
          <a:off x="9249175" y="947057"/>
          <a:ext cx="2824163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3" imgW="2687400" imgH="4209840" progId="CorelDRAW.Graphic.12">
                  <p:embed/>
                </p:oleObj>
              </mc:Choice>
              <mc:Fallback>
                <p:oleObj name="CorelDRAW" r:id="rId3" imgW="2687400" imgH="420984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9175" y="947057"/>
                        <a:ext cx="2824163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28611"/>
              </p:ext>
            </p:extLst>
          </p:nvPr>
        </p:nvGraphicFramePr>
        <p:xfrm>
          <a:off x="756450" y="200025"/>
          <a:ext cx="8374062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5" imgW="8374793" imgH="6657590" progId="CorelDRAW.Graphic.12">
                  <p:embed/>
                </p:oleObj>
              </mc:Choice>
              <mc:Fallback>
                <p:oleObj name="CorelDRAW" r:id="rId5" imgW="8374793" imgH="665759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450" y="200025"/>
                        <a:ext cx="8374062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8 Rectángulo"/>
          <p:cNvSpPr/>
          <p:nvPr/>
        </p:nvSpPr>
        <p:spPr>
          <a:xfrm>
            <a:off x="-21654" y="-531586"/>
            <a:ext cx="12213654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Regiones de Tamaulipas y Municipios del Valle de San Fernando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6858000"/>
            <a:ext cx="12192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Comisión Estatal del Agua de Tamaulipas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nuel Pérez Aguirre\Desktop\Imagen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61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Instituto Nacional de Estadística y Geografía (INEGI), Comisión Estatal del Agua de Tamaulipas (CEAT).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3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nuel Pérez Aguirre\Desktop\Image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11326" cy="69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Comisión Estatal del Agua de Tamaulipas (CEAT).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34559"/>
              </p:ext>
            </p:extLst>
          </p:nvPr>
        </p:nvGraphicFramePr>
        <p:xfrm>
          <a:off x="0" y="0"/>
          <a:ext cx="973542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3" imgW="10368828" imgH="7303829" progId="CorelDRAW.Graphic.12">
                  <p:embed/>
                </p:oleObj>
              </mc:Choice>
              <mc:Fallback>
                <p:oleObj name="CorelDRAW" r:id="rId3" imgW="10368828" imgH="7303829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3542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8 Rectángulo"/>
          <p:cNvSpPr/>
          <p:nvPr/>
        </p:nvSpPr>
        <p:spPr>
          <a:xfrm>
            <a:off x="-21654" y="-531586"/>
            <a:ext cx="975708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Rutas de migrantes en 2011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858000"/>
            <a:ext cx="9735427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i="1" dirty="0" smtClean="0">
                <a:solidFill>
                  <a:schemeClr val="tx1"/>
                </a:solidFill>
              </a:rPr>
              <a:t>El Universal </a:t>
            </a:r>
            <a:r>
              <a:rPr lang="es-ES" sz="1600" dirty="0" smtClean="0">
                <a:solidFill>
                  <a:schemeClr val="tx1"/>
                </a:solidFill>
              </a:rPr>
              <a:t>con información de CNDH</a:t>
            </a:r>
            <a:endParaRPr lang="es-E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1524002" y="1397000"/>
          <a:ext cx="9143996" cy="71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/>
                <a:gridCol w="1306285"/>
                <a:gridCol w="1306285"/>
                <a:gridCol w="1306285"/>
                <a:gridCol w="1306285"/>
                <a:gridCol w="1306285"/>
              </a:tblGrid>
              <a:tr h="370840"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Versión 1 del ecuatoriano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Versión 2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del ecuatoriano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Versión 3 del ecuatoriano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Sobreviviente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hondureño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‘El </a:t>
                      </a:r>
                      <a:r>
                        <a:rPr lang="es-MX" sz="1400" dirty="0" err="1" smtClean="0">
                          <a:solidFill>
                            <a:schemeClr val="tx1"/>
                          </a:solidFill>
                        </a:rPr>
                        <a:t>Wache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Fecha del secuestro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20 de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abril y 20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21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Fecha de ejecución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22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22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22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22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Número de migrantes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73-74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Camionetas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Número de perpetradores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9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 zetas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Suerte de los choferes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Golpeados y secuestrados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Petición de rescate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Oferta de unirse a los Zetas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Migrantes que aceptaron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la oferta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Ninguno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Ninguno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Ninguno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Tres: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guatemalteco, hondureño y salvadoreño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Sobrevivientes potenciales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Embarazada y niña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Número de estaciones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utilizadas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Huida conjunta de ecuatoriano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y hondureño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Camionetas persiguiendo durante la huida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Sí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8 Rectángulo"/>
          <p:cNvSpPr/>
          <p:nvPr/>
        </p:nvSpPr>
        <p:spPr>
          <a:xfrm>
            <a:off x="1502346" y="881190"/>
            <a:ext cx="9165652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Versiones de la masacre de 72 migrantes en San Fernando (2010)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24000" y="8541568"/>
            <a:ext cx="9144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Expediente de la CNDH sobre San Fernando, </a:t>
            </a:r>
            <a:r>
              <a:rPr lang="es-MX" sz="1600" dirty="0">
                <a:solidFill>
                  <a:schemeClr val="tx1"/>
                </a:solidFill>
              </a:rPr>
              <a:t>Declaración del sobreviviente ecuatoriano a Gama TV y </a:t>
            </a:r>
            <a:r>
              <a:rPr lang="es-MX" sz="1600" dirty="0" err="1">
                <a:solidFill>
                  <a:schemeClr val="tx1"/>
                </a:solidFill>
              </a:rPr>
              <a:t>Turati</a:t>
            </a:r>
            <a:r>
              <a:rPr lang="es-MX" sz="1600" dirty="0">
                <a:solidFill>
                  <a:schemeClr val="tx1"/>
                </a:solidFill>
              </a:rPr>
              <a:t>, Marcela, “La matanza de San Fernando: inconsistencias y falsedades”, </a:t>
            </a:r>
            <a:r>
              <a:rPr lang="es-MX" sz="1600" i="1" dirty="0">
                <a:solidFill>
                  <a:schemeClr val="tx1"/>
                </a:solidFill>
              </a:rPr>
              <a:t>Proceso</a:t>
            </a:r>
            <a:r>
              <a:rPr lang="es-MX" sz="1600" dirty="0">
                <a:solidFill>
                  <a:schemeClr val="tx1"/>
                </a:solidFill>
              </a:rPr>
              <a:t>, 23 de mayo de 2015.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03029"/>
              </p:ext>
            </p:extLst>
          </p:nvPr>
        </p:nvGraphicFramePr>
        <p:xfrm>
          <a:off x="0" y="0"/>
          <a:ext cx="10039350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orelDRAW" r:id="rId3" imgW="10038632" imgH="6392651" progId="CorelDRAW.Graphic.12">
                  <p:embed/>
                </p:oleObj>
              </mc:Choice>
              <mc:Fallback>
                <p:oleObj name="CorelDRAW" r:id="rId3" imgW="10038632" imgH="6392651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0039350" cy="639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8 Rectángulo"/>
          <p:cNvSpPr/>
          <p:nvPr/>
        </p:nvSpPr>
        <p:spPr>
          <a:xfrm>
            <a:off x="0" y="-531586"/>
            <a:ext cx="10039350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Territorios de las organizaciones criminales en México, 2011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924449"/>
            <a:ext cx="10039350" cy="58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</a:t>
            </a:r>
            <a:r>
              <a:rPr lang="es-ES" sz="1600" dirty="0" err="1" smtClean="0">
                <a:solidFill>
                  <a:schemeClr val="tx1"/>
                </a:solidFill>
              </a:rPr>
              <a:t>Stratfor</a:t>
            </a:r>
            <a:r>
              <a:rPr lang="es-ES" sz="1600" dirty="0" smtClean="0">
                <a:solidFill>
                  <a:schemeClr val="tx1"/>
                </a:solidFill>
              </a:rPr>
              <a:t>, “</a:t>
            </a:r>
            <a:r>
              <a:rPr lang="es-ES" sz="1600" dirty="0" err="1" smtClean="0">
                <a:solidFill>
                  <a:schemeClr val="tx1"/>
                </a:solidFill>
              </a:rPr>
              <a:t>Mexico’s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Areas</a:t>
            </a:r>
            <a:r>
              <a:rPr lang="es-ES" sz="1600" dirty="0" smtClean="0">
                <a:solidFill>
                  <a:schemeClr val="tx1"/>
                </a:solidFill>
              </a:rPr>
              <a:t> of Cartel </a:t>
            </a:r>
            <a:r>
              <a:rPr lang="es-ES" sz="1600" dirty="0" err="1" smtClean="0">
                <a:solidFill>
                  <a:schemeClr val="tx1"/>
                </a:solidFill>
              </a:rPr>
              <a:t>Influence</a:t>
            </a:r>
            <a:r>
              <a:rPr lang="es-ES" sz="1600" dirty="0" smtClean="0">
                <a:solidFill>
                  <a:schemeClr val="tx1"/>
                </a:solidFill>
              </a:rPr>
              <a:t>”, 28 de octubre de 2011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168440" y="259102"/>
            <a:ext cx="9245063" cy="8312972"/>
            <a:chOff x="2401693" y="-838488"/>
            <a:chExt cx="7404182" cy="6657686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194653"/>
                </p:ext>
              </p:extLst>
            </p:nvPr>
          </p:nvGraphicFramePr>
          <p:xfrm>
            <a:off x="2401693" y="-838392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CorelDRAW" r:id="rId3" imgW="7387610" imgH="6657590" progId="CorelDRAW.Graphic.12">
                    <p:embed/>
                  </p:oleObj>
                </mc:Choice>
                <mc:Fallback>
                  <p:oleObj name="CorelDRAW" r:id="rId3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1693" y="-838392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920371"/>
                </p:ext>
              </p:extLst>
            </p:nvPr>
          </p:nvGraphicFramePr>
          <p:xfrm>
            <a:off x="6103630" y="-838488"/>
            <a:ext cx="3694113" cy="332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CorelDRAW" r:id="rId5" imgW="7387610" imgH="6657590" progId="CorelDRAW.Graphic.12">
                    <p:embed/>
                  </p:oleObj>
                </mc:Choice>
                <mc:Fallback>
                  <p:oleObj name="CorelDRAW" r:id="rId5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03630" y="-838488"/>
                          <a:ext cx="3694113" cy="3328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003871"/>
                </p:ext>
              </p:extLst>
            </p:nvPr>
          </p:nvGraphicFramePr>
          <p:xfrm>
            <a:off x="2409825" y="2490403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CorelDRAW" r:id="rId7" imgW="7387610" imgH="6657590" progId="CorelDRAW.Graphic.12">
                    <p:embed/>
                  </p:oleObj>
                </mc:Choice>
                <mc:Fallback>
                  <p:oleObj name="CorelDRAW" r:id="rId7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9825" y="2490403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897959"/>
                </p:ext>
              </p:extLst>
            </p:nvPr>
          </p:nvGraphicFramePr>
          <p:xfrm>
            <a:off x="6112070" y="2490403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CorelDRAW" r:id="rId9" imgW="7387610" imgH="6657590" progId="CorelDRAW.Graphic.12">
                    <p:embed/>
                  </p:oleObj>
                </mc:Choice>
                <mc:Fallback>
                  <p:oleObj name="CorelDRAW" r:id="rId9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2070" y="2490403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homicidios en Tamaulipas por región (2009-2012)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86100" y="8572074"/>
            <a:ext cx="9499604" cy="25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Instituto Nacional de Estadística y Geografía (INEGI), Comisión Estatal del Agua de Tamaulipas (CEAT).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192504" y="216569"/>
            <a:ext cx="9224109" cy="8312400"/>
            <a:chOff x="2401887" y="100012"/>
            <a:chExt cx="14776451" cy="13315950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/>
          </p:nvGraphicFramePr>
          <p:xfrm>
            <a:off x="2401888" y="100013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CorelDRAW" r:id="rId3" imgW="7387610" imgH="6657590" progId="CorelDRAW.Graphic.12">
                    <p:embed/>
                  </p:oleObj>
                </mc:Choice>
                <mc:Fallback>
                  <p:oleObj name="CorelDRAW" r:id="rId3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1888" y="100013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/>
          </p:nvGraphicFramePr>
          <p:xfrm>
            <a:off x="9790113" y="100012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CorelDRAW" r:id="rId5" imgW="7387610" imgH="6657590" progId="CorelDRAW.Graphic.12">
                    <p:embed/>
                  </p:oleObj>
                </mc:Choice>
                <mc:Fallback>
                  <p:oleObj name="CorelDRAW" r:id="rId5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90113" y="100012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/>
          </p:nvGraphicFramePr>
          <p:xfrm>
            <a:off x="2401887" y="6757987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CorelDRAW" r:id="rId7" imgW="7387610" imgH="6657590" progId="CorelDRAW.Graphic.12">
                    <p:embed/>
                  </p:oleObj>
                </mc:Choice>
                <mc:Fallback>
                  <p:oleObj name="CorelDRAW" r:id="rId7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1887" y="6757987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/>
          </p:nvGraphicFramePr>
          <p:xfrm>
            <a:off x="9790113" y="6757986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CorelDRAW" r:id="rId9" imgW="7387610" imgH="6657590" progId="CorelDRAW.Graphic.12">
                    <p:embed/>
                  </p:oleObj>
                </mc:Choice>
                <mc:Fallback>
                  <p:oleObj name="CorelDRAW" r:id="rId9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790113" y="6757986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desaparecidos en Tamaulipas por región (2009-2012)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8479746"/>
            <a:ext cx="9416613" cy="543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Comisión Estatal del Agua de Tamaulipas (CEAT).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55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02C85AAC8954D85B69762B6A7FE7E" ma:contentTypeVersion="12" ma:contentTypeDescription="Create a new document." ma:contentTypeScope="" ma:versionID="486925466b24650111d723c31fe1ad43">
  <xsd:schema xmlns:xsd="http://www.w3.org/2001/XMLSchema" xmlns:xs="http://www.w3.org/2001/XMLSchema" xmlns:p="http://schemas.microsoft.com/office/2006/metadata/properties" xmlns:ns2="17461795-e92a-4e91-bbcf-4d985d41de94" xmlns:ns3="b9b6212f-9db0-4942-8466-4a359a1c547b" targetNamespace="http://schemas.microsoft.com/office/2006/metadata/properties" ma:root="true" ma:fieldsID="c4c68853c40f693e767c5b0fcbedc538" ns2:_="" ns3:_="">
    <xsd:import namespace="17461795-e92a-4e91-bbcf-4d985d41de94"/>
    <xsd:import namespace="b9b6212f-9db0-4942-8466-4a359a1c5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1795-e92a-4e91-bbcf-4d985d41d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212f-9db0-4942-8466-4a359a1c5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E622E7-7E4F-4706-B8BC-CDF9D0132067}"/>
</file>

<file path=customXml/itemProps2.xml><?xml version="1.0" encoding="utf-8"?>
<ds:datastoreItem xmlns:ds="http://schemas.openxmlformats.org/officeDocument/2006/customXml" ds:itemID="{FA5F7E00-CF5D-43FD-A39C-42AFDF8624CA}"/>
</file>

<file path=customXml/itemProps3.xml><?xml version="1.0" encoding="utf-8"?>
<ds:datastoreItem xmlns:ds="http://schemas.openxmlformats.org/officeDocument/2006/customXml" ds:itemID="{2B354BBD-7C55-497B-81BD-981D8B542E9C}"/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404</Words>
  <Application>Microsoft Office PowerPoint</Application>
  <PresentationFormat>Panorámica</PresentationFormat>
  <Paragraphs>97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2016-10-03T03:35:18Z</dcterms:created>
  <dcterms:modified xsi:type="dcterms:W3CDTF">2016-11-22T23:00:15Z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0x01010020002C85AAC8954D85B69762B6A7FE7E</vt:lpwstr>
  </property>
</Properties>
</file>