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60"/>
  </p:normalViewPr>
  <p:slideViewPr>
    <p:cSldViewPr>
      <p:cViewPr>
        <p:scale>
          <a:sx n="60" d="100"/>
          <a:sy n="60" d="100"/>
        </p:scale>
        <p:origin x="-323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Regi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  <c:txPr>
        <a:bodyPr rot="0" vert="horz"/>
        <a:lstStyle/>
        <a:p>
          <a:pPr>
            <a:defRPr/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'TASAS HOMICIDIOS REGIONES'!$R$1</c:f>
              <c:strCache>
                <c:ptCount val="1"/>
                <c:pt idx="0">
                  <c:v>NOROESTE</c:v>
                </c:pt>
              </c:strCache>
            </c:strRef>
          </c:tx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REGIONES'!$R$2:$R$26</c:f>
              <c:numCache>
                <c:formatCode>0.00</c:formatCode>
                <c:ptCount val="25"/>
                <c:pt idx="0">
                  <c:v>14.405517324972374</c:v>
                </c:pt>
                <c:pt idx="1">
                  <c:v>17.861894530306749</c:v>
                </c:pt>
                <c:pt idx="2">
                  <c:v>19.519061683549253</c:v>
                </c:pt>
                <c:pt idx="3">
                  <c:v>18.32353395156716</c:v>
                </c:pt>
                <c:pt idx="4">
                  <c:v>21.401130093303244</c:v>
                </c:pt>
                <c:pt idx="5">
                  <c:v>21.77202645893512</c:v>
                </c:pt>
                <c:pt idx="6">
                  <c:v>21.210365363606119</c:v>
                </c:pt>
                <c:pt idx="7">
                  <c:v>19.668350356430132</c:v>
                </c:pt>
                <c:pt idx="8">
                  <c:v>21.618846160209028</c:v>
                </c:pt>
                <c:pt idx="9">
                  <c:v>21.087821124625243</c:v>
                </c:pt>
                <c:pt idx="10">
                  <c:v>16.243508194714597</c:v>
                </c:pt>
                <c:pt idx="11">
                  <c:v>17.111197029929109</c:v>
                </c:pt>
                <c:pt idx="12">
                  <c:v>16.92459728042061</c:v>
                </c:pt>
                <c:pt idx="13">
                  <c:v>15.646388996287412</c:v>
                </c:pt>
                <c:pt idx="14">
                  <c:v>15.207879584942447</c:v>
                </c:pt>
                <c:pt idx="15">
                  <c:v>14.989588312982603</c:v>
                </c:pt>
                <c:pt idx="16">
                  <c:v>15.972229524989514</c:v>
                </c:pt>
                <c:pt idx="17">
                  <c:v>14.162100976555731</c:v>
                </c:pt>
                <c:pt idx="18">
                  <c:v>42.494922589421648</c:v>
                </c:pt>
                <c:pt idx="19">
                  <c:v>62.414956281947696</c:v>
                </c:pt>
                <c:pt idx="20">
                  <c:v>88.298161615013044</c:v>
                </c:pt>
                <c:pt idx="21">
                  <c:v>62.420806027365067</c:v>
                </c:pt>
                <c:pt idx="22">
                  <c:v>42.046743626196687</c:v>
                </c:pt>
                <c:pt idx="23">
                  <c:v>38.206316006854806</c:v>
                </c:pt>
                <c:pt idx="24">
                  <c:v>34.753890353178392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'TASAS HOMICIDIOS REGIONES'!$S$1</c:f>
              <c:strCache>
                <c:ptCount val="1"/>
                <c:pt idx="0">
                  <c:v>NORESTE</c:v>
                </c:pt>
              </c:strCache>
            </c:strRef>
          </c:tx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REGIONES'!$S$2:$S$26</c:f>
              <c:numCache>
                <c:formatCode>0.00</c:formatCode>
                <c:ptCount val="25"/>
                <c:pt idx="0">
                  <c:v>9.7627501798426</c:v>
                </c:pt>
                <c:pt idx="1">
                  <c:v>11.308675112351265</c:v>
                </c:pt>
                <c:pt idx="2">
                  <c:v>15.552941745238693</c:v>
                </c:pt>
                <c:pt idx="3">
                  <c:v>12.217491587826055</c:v>
                </c:pt>
                <c:pt idx="4">
                  <c:v>12.311184007978095</c:v>
                </c:pt>
                <c:pt idx="5">
                  <c:v>9.8453953170250958</c:v>
                </c:pt>
                <c:pt idx="6">
                  <c:v>8.4737718668754454</c:v>
                </c:pt>
                <c:pt idx="7">
                  <c:v>8.4653569990831166</c:v>
                </c:pt>
                <c:pt idx="8">
                  <c:v>9.7780763746864618</c:v>
                </c:pt>
                <c:pt idx="9">
                  <c:v>8.7682922396069642</c:v>
                </c:pt>
                <c:pt idx="10">
                  <c:v>7.4326466855382538</c:v>
                </c:pt>
                <c:pt idx="11">
                  <c:v>6.5698580926482979</c:v>
                </c:pt>
                <c:pt idx="12">
                  <c:v>6.0395201502297002</c:v>
                </c:pt>
                <c:pt idx="13">
                  <c:v>6.7123369428503086</c:v>
                </c:pt>
                <c:pt idx="14">
                  <c:v>5.8732948249940202</c:v>
                </c:pt>
                <c:pt idx="15">
                  <c:v>7.0463529037902992</c:v>
                </c:pt>
                <c:pt idx="16">
                  <c:v>7.0536852169055866</c:v>
                </c:pt>
                <c:pt idx="17">
                  <c:v>6.5990818037578256</c:v>
                </c:pt>
                <c:pt idx="18">
                  <c:v>9.5760009285641328</c:v>
                </c:pt>
                <c:pt idx="19">
                  <c:v>15.830464015903495</c:v>
                </c:pt>
                <c:pt idx="20">
                  <c:v>25.589610483814909</c:v>
                </c:pt>
                <c:pt idx="21">
                  <c:v>36.322470733981895</c:v>
                </c:pt>
                <c:pt idx="22">
                  <c:v>39.150089110277449</c:v>
                </c:pt>
                <c:pt idx="23">
                  <c:v>22.708260641936537</c:v>
                </c:pt>
                <c:pt idx="24">
                  <c:v>17.281382618072378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'TASAS HOMICIDIOS REGIONES'!$T$1</c:f>
              <c:strCache>
                <c:ptCount val="1"/>
                <c:pt idx="0">
                  <c:v>NORESTE FRONTERIZO</c:v>
                </c:pt>
              </c:strCache>
            </c:strRef>
          </c:tx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REGIONES'!$T$2:$T$26</c:f>
              <c:numCache>
                <c:formatCode>0.00</c:formatCode>
                <c:ptCount val="25"/>
                <c:pt idx="0">
                  <c:v>7.0485476918260197</c:v>
                </c:pt>
                <c:pt idx="1">
                  <c:v>9.0429042092806693</c:v>
                </c:pt>
                <c:pt idx="2">
                  <c:v>10.518181633151233</c:v>
                </c:pt>
                <c:pt idx="3">
                  <c:v>9.7532229689220511</c:v>
                </c:pt>
                <c:pt idx="4">
                  <c:v>9.9308026588323965</c:v>
                </c:pt>
                <c:pt idx="5">
                  <c:v>7.6958344447855387</c:v>
                </c:pt>
                <c:pt idx="6">
                  <c:v>6.7505193476307799</c:v>
                </c:pt>
                <c:pt idx="7">
                  <c:v>6.8474747422107543</c:v>
                </c:pt>
                <c:pt idx="8">
                  <c:v>7.3322517151106323</c:v>
                </c:pt>
                <c:pt idx="9">
                  <c:v>6.6899222260182949</c:v>
                </c:pt>
                <c:pt idx="10">
                  <c:v>5.6722052825112748</c:v>
                </c:pt>
                <c:pt idx="11">
                  <c:v>4.9406708710762883</c:v>
                </c:pt>
                <c:pt idx="12">
                  <c:v>4.895653368834135</c:v>
                </c:pt>
                <c:pt idx="13">
                  <c:v>5.5484071513453541</c:v>
                </c:pt>
                <c:pt idx="14">
                  <c:v>5.0532146266816707</c:v>
                </c:pt>
                <c:pt idx="15">
                  <c:v>6.6881166572175577</c:v>
                </c:pt>
                <c:pt idx="16">
                  <c:v>6.5234860933475867</c:v>
                </c:pt>
                <c:pt idx="17">
                  <c:v>5.9987261710120565</c:v>
                </c:pt>
                <c:pt idx="18">
                  <c:v>7.0688248361668657</c:v>
                </c:pt>
                <c:pt idx="19">
                  <c:v>9.630887986393283</c:v>
                </c:pt>
                <c:pt idx="20">
                  <c:v>21.882959809484234</c:v>
                </c:pt>
                <c:pt idx="21">
                  <c:v>37.308806424649568</c:v>
                </c:pt>
                <c:pt idx="22">
                  <c:v>42.669428699178468</c:v>
                </c:pt>
                <c:pt idx="23">
                  <c:v>24.422695187801249</c:v>
                </c:pt>
                <c:pt idx="24">
                  <c:v>18.331078966745682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'TASAS HOMICIDIOS REGIONES'!$U$1</c:f>
              <c:strCache>
                <c:ptCount val="1"/>
                <c:pt idx="0">
                  <c:v>OCCIDENTE</c:v>
                </c:pt>
              </c:strCache>
            </c:strRef>
          </c:tx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REGIONES'!$U$2:$U$26</c:f>
              <c:numCache>
                <c:formatCode>0.00</c:formatCode>
                <c:ptCount val="25"/>
                <c:pt idx="0">
                  <c:v>17.404143411775905</c:v>
                </c:pt>
                <c:pt idx="1">
                  <c:v>17.444998208517163</c:v>
                </c:pt>
                <c:pt idx="2">
                  <c:v>18.752351704237419</c:v>
                </c:pt>
                <c:pt idx="3">
                  <c:v>18.367149334962701</c:v>
                </c:pt>
                <c:pt idx="4">
                  <c:v>17.170687430397287</c:v>
                </c:pt>
                <c:pt idx="5">
                  <c:v>14.56856780456447</c:v>
                </c:pt>
                <c:pt idx="6">
                  <c:v>13.662939982002611</c:v>
                </c:pt>
                <c:pt idx="7">
                  <c:v>11.757457164589219</c:v>
                </c:pt>
                <c:pt idx="8">
                  <c:v>10.323110208624193</c:v>
                </c:pt>
                <c:pt idx="9">
                  <c:v>9.6739896884064471</c:v>
                </c:pt>
                <c:pt idx="10">
                  <c:v>8.4129124996511173</c:v>
                </c:pt>
                <c:pt idx="11">
                  <c:v>8.7257894107951675</c:v>
                </c:pt>
                <c:pt idx="12">
                  <c:v>8.0801703877995088</c:v>
                </c:pt>
                <c:pt idx="13">
                  <c:v>8.0404399863843903</c:v>
                </c:pt>
                <c:pt idx="14">
                  <c:v>7.5438099686954239</c:v>
                </c:pt>
                <c:pt idx="15">
                  <c:v>8.0478523504998023</c:v>
                </c:pt>
                <c:pt idx="16">
                  <c:v>9.4230285301800372</c:v>
                </c:pt>
                <c:pt idx="17">
                  <c:v>7.3248215756163777</c:v>
                </c:pt>
                <c:pt idx="18">
                  <c:v>9.1678411978682401</c:v>
                </c:pt>
                <c:pt idx="19">
                  <c:v>12.527807739973559</c:v>
                </c:pt>
                <c:pt idx="20">
                  <c:v>13.6678580724837</c:v>
                </c:pt>
                <c:pt idx="21">
                  <c:v>18.055914942725185</c:v>
                </c:pt>
                <c:pt idx="22">
                  <c:v>18.107137396463415</c:v>
                </c:pt>
                <c:pt idx="23">
                  <c:v>17.752848758107341</c:v>
                </c:pt>
                <c:pt idx="24">
                  <c:v>14.662427382567614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'TASAS HOMICIDIOS REGIONES'!$V$1</c:f>
              <c:strCache>
                <c:ptCount val="1"/>
                <c:pt idx="0">
                  <c:v>CENTRO</c:v>
                </c:pt>
              </c:strCache>
            </c:strRef>
          </c:tx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REGIONES'!$V$2:$V$26</c:f>
              <c:numCache>
                <c:formatCode>0.00</c:formatCode>
                <c:ptCount val="25"/>
                <c:pt idx="0">
                  <c:v>23.251771402688249</c:v>
                </c:pt>
                <c:pt idx="1">
                  <c:v>22.76299542725636</c:v>
                </c:pt>
                <c:pt idx="2">
                  <c:v>25.433807007294874</c:v>
                </c:pt>
                <c:pt idx="3">
                  <c:v>24.92408349005877</c:v>
                </c:pt>
                <c:pt idx="4">
                  <c:v>23.506633161306301</c:v>
                </c:pt>
                <c:pt idx="5">
                  <c:v>20.396580634305998</c:v>
                </c:pt>
                <c:pt idx="6">
                  <c:v>18.988741075058609</c:v>
                </c:pt>
                <c:pt idx="7">
                  <c:v>17.9911329105588</c:v>
                </c:pt>
                <c:pt idx="8">
                  <c:v>17.91343757064449</c:v>
                </c:pt>
                <c:pt idx="9">
                  <c:v>15.887143105679149</c:v>
                </c:pt>
                <c:pt idx="10">
                  <c:v>13.079357085025904</c:v>
                </c:pt>
                <c:pt idx="11">
                  <c:v>12.643089596658571</c:v>
                </c:pt>
                <c:pt idx="12">
                  <c:v>12.088365373039183</c:v>
                </c:pt>
                <c:pt idx="13">
                  <c:v>11.946795128469653</c:v>
                </c:pt>
                <c:pt idx="14">
                  <c:v>11.377624961526841</c:v>
                </c:pt>
                <c:pt idx="15">
                  <c:v>11.201718483188568</c:v>
                </c:pt>
                <c:pt idx="16">
                  <c:v>10.865198006717501</c:v>
                </c:pt>
                <c:pt idx="17">
                  <c:v>9.2763800194442627</c:v>
                </c:pt>
                <c:pt idx="18">
                  <c:v>11.615473167374306</c:v>
                </c:pt>
                <c:pt idx="19">
                  <c:v>15.278581304698713</c:v>
                </c:pt>
                <c:pt idx="20">
                  <c:v>14.896520589202355</c:v>
                </c:pt>
                <c:pt idx="21">
                  <c:v>18.890571257471453</c:v>
                </c:pt>
                <c:pt idx="22">
                  <c:v>20.6453767446271</c:v>
                </c:pt>
                <c:pt idx="23">
                  <c:v>20.998399287564435</c:v>
                </c:pt>
                <c:pt idx="24">
                  <c:v>18.140720454589964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'TASAS HOMICIDIOS REGIONES'!$W$1</c:f>
              <c:strCache>
                <c:ptCount val="1"/>
                <c:pt idx="0">
                  <c:v>SURESTE</c:v>
                </c:pt>
              </c:strCache>
            </c:strRef>
          </c:tx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REGIONES'!$W$2:$W$26</c:f>
              <c:numCache>
                <c:formatCode>0.00</c:formatCode>
                <c:ptCount val="25"/>
                <c:pt idx="0">
                  <c:v>15.876276592381062</c:v>
                </c:pt>
                <c:pt idx="1">
                  <c:v>17.759902628765257</c:v>
                </c:pt>
                <c:pt idx="2">
                  <c:v>17.056600699595833</c:v>
                </c:pt>
                <c:pt idx="3">
                  <c:v>17.772133966663855</c:v>
                </c:pt>
                <c:pt idx="4">
                  <c:v>18.609980612717862</c:v>
                </c:pt>
                <c:pt idx="5">
                  <c:v>16.305499128468874</c:v>
                </c:pt>
                <c:pt idx="6">
                  <c:v>14.855144758551157</c:v>
                </c:pt>
                <c:pt idx="7">
                  <c:v>14.234349138093954</c:v>
                </c:pt>
                <c:pt idx="8">
                  <c:v>14.509037465729884</c:v>
                </c:pt>
                <c:pt idx="9">
                  <c:v>11.987398618032035</c:v>
                </c:pt>
                <c:pt idx="10">
                  <c:v>9.4715714342977062</c:v>
                </c:pt>
                <c:pt idx="11">
                  <c:v>7.6763062604765713</c:v>
                </c:pt>
                <c:pt idx="12">
                  <c:v>8.7699735502756528</c:v>
                </c:pt>
                <c:pt idx="13">
                  <c:v>9.3271248111166933</c:v>
                </c:pt>
                <c:pt idx="14">
                  <c:v>7.7382119561255767</c:v>
                </c:pt>
                <c:pt idx="15">
                  <c:v>7.0695724534133619</c:v>
                </c:pt>
                <c:pt idx="16">
                  <c:v>8.2680517917751324</c:v>
                </c:pt>
                <c:pt idx="17">
                  <c:v>6.8463738721799956</c:v>
                </c:pt>
                <c:pt idx="18">
                  <c:v>7.855619630800434</c:v>
                </c:pt>
                <c:pt idx="19">
                  <c:v>10.737792614553033</c:v>
                </c:pt>
                <c:pt idx="20">
                  <c:v>8.0278304024520075</c:v>
                </c:pt>
                <c:pt idx="21">
                  <c:v>10.454334021064088</c:v>
                </c:pt>
                <c:pt idx="22">
                  <c:v>11.397482325378638</c:v>
                </c:pt>
                <c:pt idx="23">
                  <c:v>11.28678416759524</c:v>
                </c:pt>
                <c:pt idx="24">
                  <c:v>11.393054399067301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'TASAS HOMICIDIOS REGIONES'!$X$1</c:f>
              <c:strCache>
                <c:ptCount val="1"/>
                <c:pt idx="0">
                  <c:v>NACIONAL</c:v>
                </c:pt>
              </c:strCache>
            </c:strRef>
          </c:tx>
          <c:cat>
            <c:numRef>
              <c:f>'TASAS HOMICIDIOS REGIONES'!$Q$2:$Q$26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'TASAS HOMICIDIOS REGIONES'!$X$2:$X$26</c:f>
              <c:numCache>
                <c:formatCode>0.00</c:formatCode>
                <c:ptCount val="25"/>
                <c:pt idx="0">
                  <c:v>17.84253949663411</c:v>
                </c:pt>
                <c:pt idx="1">
                  <c:v>18.620389049084459</c:v>
                </c:pt>
                <c:pt idx="2">
                  <c:v>20.425935399471591</c:v>
                </c:pt>
                <c:pt idx="3">
                  <c:v>19.746547815685844</c:v>
                </c:pt>
                <c:pt idx="4">
                  <c:v>19.495469795591106</c:v>
                </c:pt>
                <c:pt idx="5">
                  <c:v>17.130641656397898</c:v>
                </c:pt>
                <c:pt idx="6">
                  <c:v>15.915173485593026</c:v>
                </c:pt>
                <c:pt idx="7">
                  <c:v>14.873030198350582</c:v>
                </c:pt>
                <c:pt idx="8">
                  <c:v>14.980535505876647</c:v>
                </c:pt>
                <c:pt idx="9">
                  <c:v>13.43706644782389</c:v>
                </c:pt>
                <c:pt idx="10">
                  <c:v>11.014181571732429</c:v>
                </c:pt>
                <c:pt idx="11">
                  <c:v>10.550512942653258</c:v>
                </c:pt>
                <c:pt idx="12">
                  <c:v>10.348427279094418</c:v>
                </c:pt>
                <c:pt idx="13">
                  <c:v>10.347401463543356</c:v>
                </c:pt>
                <c:pt idx="14">
                  <c:v>9.569833275839791</c:v>
                </c:pt>
                <c:pt idx="15">
                  <c:v>9.6074709460433354</c:v>
                </c:pt>
                <c:pt idx="16">
                  <c:v>10.12168998367553</c:v>
                </c:pt>
                <c:pt idx="17">
                  <c:v>8.5867800502536298</c:v>
                </c:pt>
                <c:pt idx="18">
                  <c:v>13.5633744653042</c:v>
                </c:pt>
                <c:pt idx="19">
                  <c:v>19.177174392147585</c:v>
                </c:pt>
                <c:pt idx="20">
                  <c:v>22.928426012202724</c:v>
                </c:pt>
                <c:pt idx="21">
                  <c:v>24.224531469894504</c:v>
                </c:pt>
                <c:pt idx="22">
                  <c:v>23.115364299369812</c:v>
                </c:pt>
                <c:pt idx="23">
                  <c:v>20.530274842544994</c:v>
                </c:pt>
                <c:pt idx="24">
                  <c:v>17.812548220063537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72256"/>
        <c:axId val="91936960"/>
      </c:lineChart>
      <c:catAx>
        <c:axId val="9187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91936960"/>
        <c:crosses val="autoZero"/>
        <c:auto val="1"/>
        <c:lblAlgn val="ctr"/>
        <c:lblOffset val="100"/>
        <c:noMultiLvlLbl val="0"/>
      </c:catAx>
      <c:valAx>
        <c:axId val="91936960"/>
        <c:scaling>
          <c:orientation val="minMax"/>
        </c:scaling>
        <c:delete val="0"/>
        <c:axPos val="l"/>
        <c:majorGridlines/>
        <c:title>
          <c:layout/>
          <c:overlay val="0"/>
          <c:txPr>
            <a:bodyPr rot="-5400000" vert="horz"/>
            <a:lstStyle/>
            <a:p>
              <a:pPr>
                <a:defRPr/>
              </a:pPr>
              <a:endParaRPr lang="es-MX"/>
            </a:p>
          </c:txPr>
        </c:title>
        <c:numFmt formatCode="0.0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s-MX"/>
          </a:p>
        </c:txPr>
        <c:crossAx val="91872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1064-B3DD-47B6-8B09-21BCA9774BBF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965DD-DE0F-4864-82EE-AA8D0D245C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257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965DD-DE0F-4864-82EE-AA8D0D245C7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98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898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96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573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19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02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1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90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56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64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50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26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D099-F2DA-4D17-84CB-C3C933E22B2B}" type="datetimeFigureOut">
              <a:rPr lang="es-MX" smtClean="0"/>
              <a:t>02/10/2016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0F78-21C4-4656-A465-24336CAE7E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64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22222" r="33750" b="19074"/>
          <a:stretch/>
        </p:blipFill>
        <p:spPr bwMode="auto">
          <a:xfrm>
            <a:off x="467544" y="47624"/>
            <a:ext cx="8676456" cy="66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31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3314700"/>
            <a:ext cx="85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9" t="30741" r="18542" b="19629"/>
          <a:stretch/>
        </p:blipFill>
        <p:spPr bwMode="auto">
          <a:xfrm>
            <a:off x="0" y="-28972"/>
            <a:ext cx="9144000" cy="688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2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-1860" y="-481744"/>
            <a:ext cx="9145860" cy="12088550"/>
            <a:chOff x="-1860" y="-481744"/>
            <a:chExt cx="9145860" cy="12088550"/>
          </a:xfrm>
        </p:grpSpPr>
        <p:grpSp>
          <p:nvGrpSpPr>
            <p:cNvPr id="4" name="3 Grupo"/>
            <p:cNvGrpSpPr/>
            <p:nvPr/>
          </p:nvGrpSpPr>
          <p:grpSpPr>
            <a:xfrm>
              <a:off x="0" y="0"/>
              <a:ext cx="9144000" cy="5805264"/>
              <a:chOff x="-6661248" y="-2043608"/>
              <a:chExt cx="23528388" cy="1572542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1" t="12592" r="28125" b="9814"/>
              <a:stretch/>
            </p:blipFill>
            <p:spPr bwMode="auto">
              <a:xfrm>
                <a:off x="-6661248" y="-2043608"/>
                <a:ext cx="11811000" cy="79819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00" t="12222" r="28333" b="10185"/>
              <a:stretch/>
            </p:blipFill>
            <p:spPr bwMode="auto">
              <a:xfrm>
                <a:off x="5132340" y="-2043608"/>
                <a:ext cx="11734800" cy="79819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40" t="13180" r="28168" b="11221"/>
              <a:stretch/>
            </p:blipFill>
            <p:spPr bwMode="auto">
              <a:xfrm>
                <a:off x="-6661248" y="5905128"/>
                <a:ext cx="11793588" cy="77766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62" t="13279" r="28375" b="11166"/>
              <a:stretch/>
            </p:blipFill>
            <p:spPr bwMode="auto">
              <a:xfrm>
                <a:off x="5151390" y="5905128"/>
                <a:ext cx="11715750" cy="77724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grpSp>
          <p:nvGrpSpPr>
            <p:cNvPr id="9" name="8 Grupo"/>
            <p:cNvGrpSpPr/>
            <p:nvPr/>
          </p:nvGrpSpPr>
          <p:grpSpPr>
            <a:xfrm>
              <a:off x="-1860" y="5801542"/>
              <a:ext cx="9144000" cy="5805264"/>
              <a:chOff x="-8245424" y="-2979712"/>
              <a:chExt cx="23469600" cy="15979056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1" t="12469" r="28333" b="9814"/>
              <a:stretch/>
            </p:blipFill>
            <p:spPr bwMode="auto">
              <a:xfrm>
                <a:off x="-8245424" y="-2979712"/>
                <a:ext cx="11772900" cy="79946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9" t="12778" r="28332" b="9506"/>
              <a:stretch/>
            </p:blipFill>
            <p:spPr bwMode="auto">
              <a:xfrm>
                <a:off x="3527476" y="-2979712"/>
                <a:ext cx="11696700" cy="79946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95" t="12407" r="28229" b="9877"/>
              <a:stretch/>
            </p:blipFill>
            <p:spPr bwMode="auto">
              <a:xfrm>
                <a:off x="-8245424" y="5004694"/>
                <a:ext cx="11772900" cy="799465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9" t="13067" r="28333" b="9316"/>
              <a:stretch/>
            </p:blipFill>
            <p:spPr bwMode="auto">
              <a:xfrm>
                <a:off x="3527476" y="5004694"/>
                <a:ext cx="11696700" cy="798440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5" name="4 Rectángulo"/>
            <p:cNvSpPr/>
            <p:nvPr/>
          </p:nvSpPr>
          <p:spPr>
            <a:xfrm>
              <a:off x="-1860" y="-481744"/>
              <a:ext cx="9145860" cy="48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tx1"/>
                  </a:solidFill>
                </a:rPr>
                <a:t>Evolución de la tasa de homicidios por regiones (2007-2014)</a:t>
              </a:r>
              <a:endParaRPr lang="es-MX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30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-8245424" y="-2979712"/>
            <a:ext cx="23469600" cy="15979056"/>
            <a:chOff x="-8245424" y="-2979712"/>
            <a:chExt cx="23469600" cy="1597905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1" t="12469" r="28333" b="9814"/>
            <a:stretch/>
          </p:blipFill>
          <p:spPr bwMode="auto">
            <a:xfrm>
              <a:off x="-8245424" y="-2979712"/>
              <a:ext cx="11772900" cy="799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9" t="12778" r="28332" b="9506"/>
            <a:stretch/>
          </p:blipFill>
          <p:spPr bwMode="auto">
            <a:xfrm>
              <a:off x="3527476" y="-2979712"/>
              <a:ext cx="11696700" cy="799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5" t="12407" r="28229" b="9877"/>
            <a:stretch/>
          </p:blipFill>
          <p:spPr bwMode="auto">
            <a:xfrm>
              <a:off x="-8245424" y="5004694"/>
              <a:ext cx="11772900" cy="7994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9" t="13067" r="28333" b="9316"/>
            <a:stretch/>
          </p:blipFill>
          <p:spPr bwMode="auto">
            <a:xfrm>
              <a:off x="3527476" y="5004694"/>
              <a:ext cx="11696700" cy="79844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634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22778" r="33541" b="19445"/>
          <a:stretch/>
        </p:blipFill>
        <p:spPr bwMode="auto">
          <a:xfrm>
            <a:off x="0" y="-1"/>
            <a:ext cx="9144000" cy="692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9" t="22592" r="33854" b="18704"/>
          <a:stretch/>
        </p:blipFill>
        <p:spPr bwMode="auto">
          <a:xfrm>
            <a:off x="179512" y="29344"/>
            <a:ext cx="8978130" cy="69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6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2037" r="33646" b="18889"/>
          <a:stretch/>
        </p:blipFill>
        <p:spPr bwMode="auto">
          <a:xfrm>
            <a:off x="251520" y="10665"/>
            <a:ext cx="8892480" cy="688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77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9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5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5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433516"/>
              </p:ext>
            </p:extLst>
          </p:nvPr>
        </p:nvGraphicFramePr>
        <p:xfrm>
          <a:off x="-4216978" y="-623454"/>
          <a:ext cx="17577956" cy="810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1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02C85AAC8954D85B69762B6A7FE7E" ma:contentTypeVersion="12" ma:contentTypeDescription="Create a new document." ma:contentTypeScope="" ma:versionID="486925466b24650111d723c31fe1ad43">
  <xsd:schema xmlns:xsd="http://www.w3.org/2001/XMLSchema" xmlns:xs="http://www.w3.org/2001/XMLSchema" xmlns:p="http://schemas.microsoft.com/office/2006/metadata/properties" xmlns:ns2="17461795-e92a-4e91-bbcf-4d985d41de94" xmlns:ns3="b9b6212f-9db0-4942-8466-4a359a1c547b" targetNamespace="http://schemas.microsoft.com/office/2006/metadata/properties" ma:root="true" ma:fieldsID="c4c68853c40f693e767c5b0fcbedc538" ns2:_="" ns3:_="">
    <xsd:import namespace="17461795-e92a-4e91-bbcf-4d985d41de94"/>
    <xsd:import namespace="b9b6212f-9db0-4942-8466-4a359a1c5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1795-e92a-4e91-bbcf-4d985d41d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212f-9db0-4942-8466-4a359a1c5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C2C66E-80D9-4085-B0A7-55C86544D04E}"/>
</file>

<file path=customXml/itemProps2.xml><?xml version="1.0" encoding="utf-8"?>
<ds:datastoreItem xmlns:ds="http://schemas.openxmlformats.org/officeDocument/2006/customXml" ds:itemID="{61A48C43-B294-4D3B-9FAA-4DBA00A646E9}"/>
</file>

<file path=customXml/itemProps3.xml><?xml version="1.0" encoding="utf-8"?>
<ds:datastoreItem xmlns:ds="http://schemas.openxmlformats.org/officeDocument/2006/customXml" ds:itemID="{A52E223A-7D71-43EC-85B4-D97E1D566339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18</Words>
  <Application>Microsoft Office PowerPoint</Application>
  <PresentationFormat>Presentación en pantalla (4:3)</PresentationFormat>
  <Paragraphs>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Ernesto Pérez Aguirre</dc:creator>
  <cp:lastModifiedBy>Manuel Ernesto Pérez Aguirre</cp:lastModifiedBy>
  <cp:revision>4</cp:revision>
  <dcterms:created xsi:type="dcterms:W3CDTF">2016-08-17T21:51:19Z</dcterms:created>
  <dcterms:modified xsi:type="dcterms:W3CDTF">2016-10-02T17:38:55Z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0x01010020002C85AAC8954D85B69762B6A7FE7E</vt:lpwstr>
  </property>
</Properties>
</file>